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74" r:id="rId3"/>
    <p:sldId id="288" r:id="rId4"/>
    <p:sldId id="263" r:id="rId5"/>
    <p:sldId id="289" r:id="rId6"/>
    <p:sldId id="294" r:id="rId7"/>
    <p:sldId id="285" r:id="rId8"/>
    <p:sldId id="297" r:id="rId9"/>
    <p:sldId id="283" r:id="rId10"/>
    <p:sldId id="273" r:id="rId11"/>
    <p:sldId id="284" r:id="rId12"/>
    <p:sldId id="295" r:id="rId13"/>
    <p:sldId id="286" r:id="rId14"/>
    <p:sldId id="296" r:id="rId15"/>
    <p:sldId id="287" r:id="rId16"/>
    <p:sldId id="262" r:id="rId17"/>
    <p:sldId id="292" r:id="rId18"/>
    <p:sldId id="291" r:id="rId19"/>
    <p:sldId id="290" r:id="rId20"/>
    <p:sldId id="268" r:id="rId21"/>
    <p:sldId id="257" r:id="rId22"/>
    <p:sldId id="258" r:id="rId23"/>
    <p:sldId id="260" r:id="rId24"/>
    <p:sldId id="259" r:id="rId25"/>
    <p:sldId id="261" r:id="rId26"/>
    <p:sldId id="264" r:id="rId27"/>
    <p:sldId id="265" r:id="rId28"/>
    <p:sldId id="266" r:id="rId29"/>
    <p:sldId id="267" r:id="rId30"/>
    <p:sldId id="269" r:id="rId31"/>
    <p:sldId id="275" r:id="rId32"/>
    <p:sldId id="270" r:id="rId33"/>
    <p:sldId id="271" r:id="rId34"/>
    <p:sldId id="272" r:id="rId35"/>
    <p:sldId id="276" r:id="rId36"/>
    <p:sldId id="277" r:id="rId37"/>
    <p:sldId id="278" r:id="rId38"/>
    <p:sldId id="279" r:id="rId39"/>
    <p:sldId id="280" r:id="rId40"/>
    <p:sldId id="281" r:id="rId41"/>
    <p:sldId id="282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Barlow Light" panose="020B060402020202020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Barlow Medium" panose="020B0604020202020204" charset="0"/>
      <p:regular r:id="rId57"/>
      <p:bold r:id="rId58"/>
      <p:italic r:id="rId59"/>
      <p:boldItalic r:id="rId60"/>
    </p:embeddedFont>
    <p:embeddedFont>
      <p:font typeface="Barlow" panose="020B0604020202020204" charset="0"/>
      <p:regular r:id="rId61"/>
      <p:bold r:id="rId62"/>
      <p:italic r:id="rId63"/>
      <p:boldItalic r:id="rId64"/>
    </p:embeddedFont>
    <p:embeddedFont>
      <p:font typeface="Montserra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343" autoAdjust="0"/>
  </p:normalViewPr>
  <p:slideViewPr>
    <p:cSldViewPr snapToGrid="0">
      <p:cViewPr varScale="1">
        <p:scale>
          <a:sx n="111" d="100"/>
          <a:sy n="111" d="100"/>
        </p:scale>
        <p:origin x="528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0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48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708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90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70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8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7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215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18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309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49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92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08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42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2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47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467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10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532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021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66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08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184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87c9a92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b87c9a92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99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215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017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b87c9a92b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fb87c9a92b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719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b87c9a92b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b87c9a92b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275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79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0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72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99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0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8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3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4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5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lidescarnival.com/copyright-and-legal-informa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4" y="796978"/>
            <a:ext cx="2810655" cy="3625743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404425" y="950679"/>
            <a:ext cx="4346330" cy="17499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smtClean="0"/>
              <a:t>Hamiltonian</a:t>
            </a:r>
            <a:br>
              <a:rPr lang="en-US" sz="3600" dirty="0" smtClean="0"/>
            </a:br>
            <a:r>
              <a:rPr lang="en-US" sz="3600" dirty="0" smtClean="0"/>
              <a:t>-Cycle</a:t>
            </a:r>
            <a:endParaRPr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4425" y="2609849"/>
            <a:ext cx="1953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Prepared By :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1705019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1705026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1705029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1705030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arlow Medium" panose="020B0604020202020204" charset="0"/>
              </a:rPr>
              <a:t>1705087</a:t>
            </a:r>
            <a:endParaRPr lang="en-US" sz="1600" dirty="0">
              <a:latin typeface="Barlow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12"/>
                </a:lnSpc>
              </a:pPr>
              <a:r>
                <a:rPr lang="en-US" sz="1600" dirty="0" smtClean="0"/>
                <a:t>I’m so grateful for your patience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400" dirty="0" smtClean="0"/>
              <a:t>Hamiltonian-Cycle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840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Tree with a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vertex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called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bag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associated 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with the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sym typeface="Barlow Medium"/>
              </a:rPr>
              <a:t>every node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59855" y="277798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all edges {v,w} 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 is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containing both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 and w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14311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every v :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node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 v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</a:t>
            </a: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orm  a connected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subtree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5799491" y="927907"/>
            <a:ext cx="2701470" cy="3574065"/>
            <a:chOff x="5799491" y="927907"/>
            <a:chExt cx="2701470" cy="3574065"/>
          </a:xfrm>
        </p:grpSpPr>
        <p:pic>
          <p:nvPicPr>
            <p:cNvPr id="2050" name="Picture 2" descr="https://o.remove.bg/downloads/a1481204-c646-49b8-9114-450535f69c03/image-removebg-pre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425" y="927907"/>
              <a:ext cx="2417602" cy="16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fdcd4e75-9710-4b4b-9f17-1f0020dc6a0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1" y="3139950"/>
              <a:ext cx="2701470" cy="136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-25418" y="1942518"/>
            <a:ext cx="6579814" cy="1972865"/>
            <a:chOff x="-25418" y="1942518"/>
            <a:chExt cx="6579814" cy="1972865"/>
          </a:xfrm>
        </p:grpSpPr>
        <p:sp>
          <p:nvSpPr>
            <p:cNvPr id="4" name="Right Arrow 3"/>
            <p:cNvSpPr/>
            <p:nvPr/>
          </p:nvSpPr>
          <p:spPr>
            <a:xfrm>
              <a:off x="-25418" y="1942518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5785447" y="2978697"/>
              <a:ext cx="768949" cy="936686"/>
            </a:xfrm>
            <a:prstGeom prst="donut">
              <a:avLst>
                <a:gd name="adj" fmla="val 80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5418" y="1922106"/>
            <a:ext cx="7329270" cy="1868675"/>
            <a:chOff x="-25418" y="1922106"/>
            <a:chExt cx="7329270" cy="1868675"/>
          </a:xfrm>
        </p:grpSpPr>
        <p:sp>
          <p:nvSpPr>
            <p:cNvPr id="14" name="Right Arrow 13"/>
            <p:cNvSpPr/>
            <p:nvPr/>
          </p:nvSpPr>
          <p:spPr>
            <a:xfrm>
              <a:off x="-25418" y="3011343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o.remove.bg/downloads/658df47b-277d-496b-bce3-87b533df8ab5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27" y="3055920"/>
              <a:ext cx="664501" cy="73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881063" y="1922106"/>
              <a:ext cx="42278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118" y="1733775"/>
            <a:ext cx="7251278" cy="2840773"/>
            <a:chOff x="0" y="1736487"/>
            <a:chExt cx="7251278" cy="2840773"/>
          </a:xfrm>
        </p:grpSpPr>
        <p:sp>
          <p:nvSpPr>
            <p:cNvPr id="15" name="Right Arrow 14"/>
            <p:cNvSpPr/>
            <p:nvPr/>
          </p:nvSpPr>
          <p:spPr>
            <a:xfrm>
              <a:off x="0" y="4108777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s://o.remove.bg/downloads/34ceae14-3816-4430-a88d-9758e4779832/image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171" y="3142152"/>
              <a:ext cx="1435107" cy="14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o.remove.bg/downloads/586e98f6-1b6f-4a1d-b6ed-bbf1f3dd942a/image-removebg-preview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731" y="1736487"/>
              <a:ext cx="201738" cy="20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6720840" y="1894051"/>
              <a:ext cx="142337" cy="1283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579880" y="129540"/>
            <a:ext cx="4939280" cy="66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471445" y="1025800"/>
            <a:ext cx="5047715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Formally, a </a:t>
            </a:r>
            <a:r>
              <a:rPr lang="en-US" dirty="0">
                <a:solidFill>
                  <a:srgbClr val="00B050"/>
                </a:solidFill>
              </a:rPr>
              <a:t>tree decomposition of graph G = (V, E) </a:t>
            </a:r>
            <a:r>
              <a:rPr lang="en-US" dirty="0"/>
              <a:t>consists of a tree T and a subset </a:t>
            </a:r>
            <a:r>
              <a:rPr lang="en-US" dirty="0" err="1"/>
              <a:t>Vt</a:t>
            </a:r>
            <a:r>
              <a:rPr lang="en-US" dirty="0"/>
              <a:t> ⊆ V associated with each node t ∈ T. We call the subsets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bags</a:t>
            </a:r>
            <a:r>
              <a:rPr lang="en-US" dirty="0"/>
              <a:t> of the tree decomposition. </a:t>
            </a:r>
            <a:r>
              <a:rPr lang="en-US" dirty="0">
                <a:solidFill>
                  <a:srgbClr val="00B050"/>
                </a:solidFill>
              </a:rPr>
              <a:t>The tree T and {</a:t>
            </a:r>
            <a:r>
              <a:rPr lang="en-US" dirty="0" err="1">
                <a:solidFill>
                  <a:srgbClr val="00B050"/>
                </a:solidFill>
              </a:rPr>
              <a:t>Vt</a:t>
            </a:r>
            <a:r>
              <a:rPr lang="en-US" dirty="0">
                <a:solidFill>
                  <a:srgbClr val="00B050"/>
                </a:solidFill>
              </a:rPr>
              <a:t> | t ∈ T} must satisfy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(Node coverage) </a:t>
            </a:r>
            <a:r>
              <a:rPr lang="en-US" dirty="0"/>
              <a:t>Every node v belongs to at least one bag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(Edge coverage) </a:t>
            </a:r>
            <a:r>
              <a:rPr lang="en-US" dirty="0"/>
              <a:t>For every edge e, there is some bag </a:t>
            </a:r>
            <a:r>
              <a:rPr lang="en-US" dirty="0" err="1"/>
              <a:t>Vt</a:t>
            </a:r>
            <a:r>
              <a:rPr lang="en-US" dirty="0"/>
              <a:t> containing both ends of e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(Coherence) </a:t>
            </a:r>
            <a:r>
              <a:rPr lang="en-US" dirty="0"/>
              <a:t>Let t1, t2 and t3 be three nodes of T such that t2 lies on the path from t1 to t3. Then, if a node v of G belongs to both Vt1 and Vt3 , it also belongs to </a:t>
            </a:r>
            <a:r>
              <a:rPr lang="en-US" dirty="0" smtClean="0"/>
              <a:t>Vt2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95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  <p:pic>
        <p:nvPicPr>
          <p:cNvPr id="4098" name="Picture 2" descr="https://o.remove.bg/downloads/1db3c182-c85c-40f7-a082-8f074dd630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1607820"/>
            <a:ext cx="38862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16299" y="377470"/>
            <a:ext cx="2294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Property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0517" y="40999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2947" y="431122"/>
            <a:ext cx="6965140" cy="2068238"/>
            <a:chOff x="722947" y="431122"/>
            <a:chExt cx="6965140" cy="2068238"/>
          </a:xfrm>
        </p:grpSpPr>
        <p:grpSp>
          <p:nvGrpSpPr>
            <p:cNvPr id="5" name="Group 4"/>
            <p:cNvGrpSpPr/>
            <p:nvPr/>
          </p:nvGrpSpPr>
          <p:grpSpPr>
            <a:xfrm>
              <a:off x="722947" y="1651635"/>
              <a:ext cx="4962843" cy="847725"/>
              <a:chOff x="722947" y="1651635"/>
              <a:chExt cx="4962843" cy="847725"/>
            </a:xfrm>
          </p:grpSpPr>
          <p:pic>
            <p:nvPicPr>
              <p:cNvPr id="4100" name="Picture 4" descr="https://o.remove.bg/downloads/b594e84f-5879-4819-b27b-529f515df3b8/image-removebg-preview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7515" y="1651635"/>
                <a:ext cx="1438275" cy="84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Oval 3"/>
              <p:cNvSpPr/>
              <p:nvPr/>
            </p:nvSpPr>
            <p:spPr>
              <a:xfrm>
                <a:off x="722947" y="1798320"/>
                <a:ext cx="1662112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721808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10263" y="431122"/>
            <a:ext cx="6069172" cy="3274243"/>
            <a:chOff x="2110263" y="431122"/>
            <a:chExt cx="6069172" cy="3274243"/>
          </a:xfrm>
        </p:grpSpPr>
        <p:grpSp>
          <p:nvGrpSpPr>
            <p:cNvPr id="6" name="Group 5"/>
            <p:cNvGrpSpPr/>
            <p:nvPr/>
          </p:nvGrpSpPr>
          <p:grpSpPr>
            <a:xfrm>
              <a:off x="2110263" y="1594625"/>
              <a:ext cx="6069172" cy="2110740"/>
              <a:chOff x="2102643" y="1607820"/>
              <a:chExt cx="6069172" cy="2110740"/>
            </a:xfrm>
          </p:grpSpPr>
          <p:pic>
            <p:nvPicPr>
              <p:cNvPr id="4102" name="Picture 6" descr="https://o.remove.bg/downloads/2505e2b4-1833-409a-886f-00e4cb2a52e2/image-removebg-preview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5790" y="1607820"/>
                <a:ext cx="2486025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102643" y="3017520"/>
                <a:ext cx="686277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723322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3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4104" name="Picture 8" descr="https://o.remove.bg/downloads/e9a0f85a-51fa-462b-9559-ab4ab1376a8a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35" y="3239135"/>
            <a:ext cx="234378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94920" y="490411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Width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094920" y="1349477"/>
            <a:ext cx="50468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width</a:t>
            </a:r>
            <a:r>
              <a:rPr lang="en-US" sz="1600" dirty="0"/>
              <a:t> of tree decomposition </a:t>
            </a:r>
            <a:r>
              <a:rPr lang="en-US" sz="1600" dirty="0" smtClean="0"/>
              <a:t>of </a:t>
            </a:r>
            <a:r>
              <a:rPr lang="en-US" sz="1600" dirty="0"/>
              <a:t>(T</a:t>
            </a:r>
            <a:r>
              <a:rPr lang="en-US" sz="1600" dirty="0" smtClean="0"/>
              <a:t>, </a:t>
            </a:r>
            <a:r>
              <a:rPr lang="en-US" sz="1600" dirty="0" err="1" smtClean="0"/>
              <a:t>Vt</a:t>
            </a:r>
            <a:r>
              <a:rPr lang="en-US" sz="1600" dirty="0" smtClean="0"/>
              <a:t>)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of a graph G is defined to be :</a:t>
            </a:r>
          </a:p>
          <a:p>
            <a:pPr lvl="0">
              <a:lnSpc>
                <a:spcPct val="140012"/>
              </a:lnSpc>
            </a:pPr>
            <a:endParaRPr lang="en-US" sz="16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	 </a:t>
            </a:r>
            <a:r>
              <a:rPr lang="en-US" sz="2000" dirty="0" smtClean="0"/>
              <a:t>max{|</a:t>
            </a:r>
            <a:r>
              <a:rPr lang="en-US" sz="2000" dirty="0" err="1" smtClean="0"/>
              <a:t>Vt</a:t>
            </a:r>
            <a:r>
              <a:rPr lang="en-US" sz="2000" dirty="0"/>
              <a:t>|− 1</a:t>
            </a:r>
            <a:r>
              <a:rPr lang="en-US" sz="2000" dirty="0" smtClean="0"/>
              <a:t>: </a:t>
            </a:r>
            <a:r>
              <a:rPr lang="en-US" sz="2000" dirty="0"/>
              <a:t>t </a:t>
            </a:r>
            <a:r>
              <a:rPr lang="en-US" sz="2000" dirty="0" smtClean="0"/>
              <a:t>∈ T}</a:t>
            </a:r>
          </a:p>
          <a:p>
            <a:pPr lvl="0">
              <a:lnSpc>
                <a:spcPct val="140012"/>
              </a:lnSpc>
            </a:pPr>
            <a:endParaRPr lang="en-US" sz="20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 smtClean="0">
                <a:solidFill>
                  <a:srgbClr val="FF0000"/>
                </a:solidFill>
              </a:rPr>
              <a:t>tree-width</a:t>
            </a:r>
            <a:r>
              <a:rPr lang="en-US" sz="1600" dirty="0" smtClean="0"/>
              <a:t> </a:t>
            </a:r>
            <a:r>
              <a:rPr lang="en-US" sz="1600" dirty="0"/>
              <a:t>of a graph G, denoted by </a:t>
            </a:r>
            <a:r>
              <a:rPr lang="en-US" sz="1600" dirty="0" err="1"/>
              <a:t>tw</a:t>
            </a:r>
            <a:r>
              <a:rPr lang="en-US" sz="1600" dirty="0"/>
              <a:t>(G), 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is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EC7614"/>
                </a:solidFill>
              </a:rPr>
              <a:t>minimum</a:t>
            </a:r>
            <a:r>
              <a:rPr lang="en-US" sz="1600" dirty="0"/>
              <a:t> possible width </a:t>
            </a:r>
            <a:r>
              <a:rPr lang="en-US" sz="1600" dirty="0" smtClean="0"/>
              <a:t>of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</a:t>
            </a:r>
            <a:r>
              <a:rPr lang="en-US" sz="1600" dirty="0"/>
              <a:t>a tree decomposition of G.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074" name="Picture 2" descr="https://o.remove.bg/downloads/30c7364e-bae1-4bb0-9e20-19a53bc6ab9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20" y="490411"/>
            <a:ext cx="2343661" cy="19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o.remove.bg/downloads/f6e0b68d-aaf0-4489-b546-b73b245a7cf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8" y="2796372"/>
            <a:ext cx="3243785" cy="18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6797040" y="2324100"/>
            <a:ext cx="38100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5440680" y="2990750"/>
            <a:ext cx="3550920" cy="1633470"/>
          </a:xfrm>
          <a:prstGeom prst="frame">
            <a:avLst>
              <a:gd name="adj1" fmla="val 277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36030" y="2426316"/>
            <a:ext cx="1650227" cy="408039"/>
            <a:chOff x="7336030" y="2426316"/>
            <a:chExt cx="1650227" cy="408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8218" y="2426316"/>
              <a:ext cx="408039" cy="40803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36030" y="2434720"/>
              <a:ext cx="1268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rgbClr val="FF0000"/>
                  </a:solidFill>
                </a:rPr>
                <a:t>Max |</a:t>
              </a:r>
              <a:r>
                <a:rPr lang="en-US" sz="1800" b="1" dirty="0" err="1" smtClean="0">
                  <a:solidFill>
                    <a:srgbClr val="FF0000"/>
                  </a:solidFill>
                </a:rPr>
                <a:t>Vt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|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7878" y="2404887"/>
            <a:ext cx="2173662" cy="422133"/>
            <a:chOff x="2527878" y="2404887"/>
            <a:chExt cx="2173662" cy="422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649" y="2404887"/>
              <a:ext cx="416891" cy="412972"/>
            </a:xfrm>
            <a:prstGeom prst="rect">
              <a:avLst/>
            </a:prstGeom>
          </p:spPr>
        </p:pic>
        <p:sp>
          <p:nvSpPr>
            <p:cNvPr id="21" name="Frame 20"/>
            <p:cNvSpPr/>
            <p:nvPr/>
          </p:nvSpPr>
          <p:spPr>
            <a:xfrm>
              <a:off x="2527878" y="2423160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7700" y="3212880"/>
            <a:ext cx="2801208" cy="1776952"/>
            <a:chOff x="5937700" y="3212880"/>
            <a:chExt cx="2801208" cy="17769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2525" y="3212880"/>
              <a:ext cx="408039" cy="40803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468" y="3220739"/>
              <a:ext cx="408039" cy="4080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00" y="3990975"/>
              <a:ext cx="408039" cy="40803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40" y="3998834"/>
              <a:ext cx="408039" cy="40803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278" y="4001347"/>
              <a:ext cx="408039" cy="40803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6075" y="4010753"/>
              <a:ext cx="362833" cy="35942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889396" y="4682055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Bag Sizes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78430" y="3873269"/>
            <a:ext cx="1021509" cy="415290"/>
            <a:chOff x="3678430" y="3873269"/>
            <a:chExt cx="1021509" cy="4152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4649" y="3873269"/>
              <a:ext cx="415290" cy="41529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78430" y="3896248"/>
              <a:ext cx="899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83414" y="3303539"/>
            <a:ext cx="7198824" cy="683822"/>
            <a:chOff x="1583414" y="3303539"/>
            <a:chExt cx="7198824" cy="683822"/>
          </a:xfrm>
        </p:grpSpPr>
        <p:sp>
          <p:nvSpPr>
            <p:cNvPr id="6" name="Down Arrow 5"/>
            <p:cNvSpPr/>
            <p:nvPr/>
          </p:nvSpPr>
          <p:spPr>
            <a:xfrm>
              <a:off x="8426269" y="3303539"/>
              <a:ext cx="355969" cy="5741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ame 31"/>
            <p:cNvSpPr/>
            <p:nvPr/>
          </p:nvSpPr>
          <p:spPr>
            <a:xfrm>
              <a:off x="1583414" y="3583501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9" name="Google Shape;184;p21"/>
          <p:cNvPicPr preferRelativeResize="0"/>
          <p:nvPr/>
        </p:nvPicPr>
        <p:blipFill rotWithShape="1">
          <a:blip r:embed="rId8">
            <a:alphaModFix/>
          </a:blip>
          <a:srcRect t="81482"/>
          <a:stretch/>
        </p:blipFill>
        <p:spPr>
          <a:xfrm rot="-5400000" flipH="1">
            <a:off x="-1441265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4;p21"/>
          <p:cNvPicPr preferRelativeResize="0"/>
          <p:nvPr/>
        </p:nvPicPr>
        <p:blipFill rotWithShape="1">
          <a:blip r:embed="rId8">
            <a:alphaModFix/>
          </a:blip>
          <a:srcRect t="81482"/>
          <a:stretch/>
        </p:blipFill>
        <p:spPr>
          <a:xfrm rot="-5400000" flipH="1">
            <a:off x="-1451945" y="3047198"/>
            <a:ext cx="3537567" cy="65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6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122" name="Picture 2" descr="https://o.remove.bg/downloads/3539614c-a2b3-4e3f-bcc7-350ae835a82a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" y="1491046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33675" y="257174"/>
            <a:ext cx="3838725" cy="1985912"/>
            <a:chOff x="3933675" y="257174"/>
            <a:chExt cx="3838725" cy="1985912"/>
          </a:xfrm>
        </p:grpSpPr>
        <p:pic>
          <p:nvPicPr>
            <p:cNvPr id="5126" name="Picture 6" descr="https://o.remove.bg/downloads/35b5b55a-dd64-45c7-a200-3c74d95b37f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115" y="719857"/>
              <a:ext cx="3747285" cy="152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o.remove.bg/downloads/92cf2731-f1d0-4e9a-81ca-ccbbfc7afe7f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75" y="257174"/>
              <a:ext cx="2809875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https://o.remove.bg/downloads/bd571118-86b4-4c5f-bd56-51c54cd416a9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5" y="2448593"/>
            <a:ext cx="26479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848351" y="306969"/>
            <a:ext cx="1065389" cy="408039"/>
            <a:chOff x="6848351" y="306969"/>
            <a:chExt cx="1065389" cy="408039"/>
          </a:xfrm>
        </p:grpSpPr>
        <p:sp>
          <p:nvSpPr>
            <p:cNvPr id="14" name="Rectangle 13"/>
            <p:cNvSpPr/>
            <p:nvPr/>
          </p:nvSpPr>
          <p:spPr>
            <a:xfrm>
              <a:off x="6848351" y="324835"/>
              <a:ext cx="657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5701" y="306969"/>
              <a:ext cx="408039" cy="40803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07740" y="2448593"/>
            <a:ext cx="5636260" cy="2296408"/>
            <a:chOff x="3507740" y="2448593"/>
            <a:chExt cx="5636260" cy="2296408"/>
          </a:xfrm>
        </p:grpSpPr>
        <p:pic>
          <p:nvPicPr>
            <p:cNvPr id="5132" name="Picture 12" descr="https://o.remove.bg/downloads/0fcbc379-ec4d-41d9-94e9-1b37e8f5aa45/image-removebg-preview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740" y="3139875"/>
              <a:ext cx="5636260" cy="160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6848351" y="2448593"/>
              <a:ext cx="1065389" cy="412972"/>
              <a:chOff x="6848351" y="2448593"/>
              <a:chExt cx="1065389" cy="41297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848351" y="2491313"/>
                <a:ext cx="6573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err="1" smtClean="0">
                    <a:solidFill>
                      <a:srgbClr val="FF0000"/>
                    </a:solidFill>
                  </a:rPr>
                  <a:t>tw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 =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6849" y="2448593"/>
                <a:ext cx="416891" cy="412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96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463260" y="914100"/>
            <a:ext cx="442878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Lemma </a:t>
            </a:r>
            <a:r>
              <a:rPr lang="en-US" b="1" dirty="0">
                <a:solidFill>
                  <a:srgbClr val="00B050"/>
                </a:solidFill>
              </a:rPr>
              <a:t>7.3 </a:t>
            </a:r>
            <a:r>
              <a:rPr lang="en-US" dirty="0"/>
              <a:t>:</a:t>
            </a:r>
            <a:r>
              <a:rPr lang="en-US" dirty="0" smtClean="0"/>
              <a:t> </a:t>
            </a:r>
          </a:p>
          <a:p>
            <a:pPr marL="0" lvl="0" indent="0">
              <a:spcAft>
                <a:spcPts val="800"/>
              </a:spcAft>
            </a:pPr>
            <a:endParaRPr lang="en-US" dirty="0" smtClean="0"/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/>
              <a:t>(T, </a:t>
            </a:r>
            <a:r>
              <a:rPr lang="en-US" dirty="0" err="1" smtClean="0"/>
              <a:t>t∈V</a:t>
            </a:r>
            <a:r>
              <a:rPr lang="en-US" dirty="0"/>
              <a:t> (</a:t>
            </a:r>
            <a:r>
              <a:rPr lang="en-US" dirty="0" smtClean="0"/>
              <a:t>T)) </a:t>
            </a:r>
            <a:r>
              <a:rPr lang="en-US" dirty="0"/>
              <a:t>be a tree decomposition of a graph G and let </a:t>
            </a:r>
            <a:r>
              <a:rPr lang="en-US" dirty="0">
                <a:solidFill>
                  <a:srgbClr val="FF0000"/>
                </a:solidFill>
              </a:rPr>
              <a:t>ab</a:t>
            </a:r>
            <a:r>
              <a:rPr lang="en-US" dirty="0">
                <a:solidFill>
                  <a:srgbClr val="EC7614"/>
                </a:solidFill>
              </a:rPr>
              <a:t> be an edge of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 The </a:t>
            </a:r>
            <a:r>
              <a:rPr lang="en-US" dirty="0">
                <a:solidFill>
                  <a:srgbClr val="EC7614"/>
                </a:solidFill>
              </a:rPr>
              <a:t>forest </a:t>
            </a:r>
            <a:r>
              <a:rPr lang="en-US" dirty="0">
                <a:solidFill>
                  <a:srgbClr val="FF0000"/>
                </a:solidFill>
              </a:rPr>
              <a:t>T − ab </a:t>
            </a:r>
            <a:r>
              <a:rPr lang="en-US" dirty="0">
                <a:solidFill>
                  <a:srgbClr val="EC7614"/>
                </a:solidFill>
              </a:rPr>
              <a:t>obtained </a:t>
            </a:r>
            <a:r>
              <a:rPr lang="en-US" dirty="0"/>
              <a:t>from T by </a:t>
            </a:r>
            <a:r>
              <a:rPr lang="en-US" dirty="0">
                <a:solidFill>
                  <a:srgbClr val="FF0000"/>
                </a:solidFill>
              </a:rPr>
              <a:t>deleting</a:t>
            </a:r>
            <a:r>
              <a:rPr lang="en-US" dirty="0"/>
              <a:t> edge ab consists of two connected components </a:t>
            </a:r>
            <a:r>
              <a:rPr lang="en-US" dirty="0">
                <a:solidFill>
                  <a:srgbClr val="92D050"/>
                </a:solidFill>
              </a:rPr>
              <a:t>Ta (containing a)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92D050"/>
                </a:solidFill>
              </a:rPr>
              <a:t>Tb </a:t>
            </a:r>
            <a:r>
              <a:rPr lang="en-US" dirty="0">
                <a:solidFill>
                  <a:srgbClr val="92D050"/>
                </a:solidFill>
              </a:rPr>
              <a:t>(containing b). </a:t>
            </a: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>
                <a:solidFill>
                  <a:srgbClr val="EC7614"/>
                </a:solidFill>
              </a:rPr>
              <a:t>A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(Ta) </a:t>
            </a:r>
            <a:r>
              <a:rPr lang="en-US" dirty="0" smtClean="0">
                <a:solidFill>
                  <a:srgbClr val="EC7614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EC7614"/>
                </a:solidFill>
              </a:rPr>
              <a:t>B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(Tb) </a:t>
            </a:r>
            <a:r>
              <a:rPr lang="en-US" dirty="0" smtClean="0"/>
              <a:t>. </a:t>
            </a:r>
            <a:r>
              <a:rPr lang="en-US" dirty="0"/>
              <a:t>Then (A, B) is a separation of G with </a:t>
            </a:r>
            <a:r>
              <a:rPr lang="en-US" dirty="0">
                <a:solidFill>
                  <a:srgbClr val="0070C0"/>
                </a:solidFill>
              </a:rPr>
              <a:t>separator </a:t>
            </a:r>
            <a:r>
              <a:rPr lang="en-US" dirty="0" err="1">
                <a:solidFill>
                  <a:srgbClr val="0070C0"/>
                </a:solidFill>
              </a:rPr>
              <a:t>Xa</a:t>
            </a:r>
            <a:r>
              <a:rPr lang="en-US" dirty="0">
                <a:solidFill>
                  <a:srgbClr val="0070C0"/>
                </a:solidFill>
              </a:rPr>
              <a:t> ∩ </a:t>
            </a:r>
            <a:r>
              <a:rPr lang="en-US" dirty="0" err="1">
                <a:solidFill>
                  <a:srgbClr val="0070C0"/>
                </a:solidFill>
              </a:rPr>
              <a:t>Xb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13" name="Group 12"/>
          <p:cNvGrpSpPr/>
          <p:nvPr/>
        </p:nvGrpSpPr>
        <p:grpSpPr>
          <a:xfrm>
            <a:off x="5331840" y="403065"/>
            <a:ext cx="3297812" cy="4226088"/>
            <a:chOff x="5331840" y="403065"/>
            <a:chExt cx="3297812" cy="4226088"/>
          </a:xfrm>
        </p:grpSpPr>
        <p:grpSp>
          <p:nvGrpSpPr>
            <p:cNvPr id="10" name="Group 9"/>
            <p:cNvGrpSpPr/>
            <p:nvPr/>
          </p:nvGrpSpPr>
          <p:grpSpPr>
            <a:xfrm>
              <a:off x="5331841" y="1656143"/>
              <a:ext cx="3297811" cy="2973010"/>
              <a:chOff x="5331841" y="1656143"/>
              <a:chExt cx="3297811" cy="297301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841" y="1656143"/>
                <a:ext cx="3297811" cy="176037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841" y="2748180"/>
                <a:ext cx="3297811" cy="1880973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1840" y="403065"/>
              <a:ext cx="3297811" cy="211854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58431" y="2456102"/>
            <a:ext cx="444628" cy="419136"/>
          </a:xfrm>
          <a:prstGeom prst="rect">
            <a:avLst/>
          </a:prstGeom>
        </p:spPr>
      </p:pic>
      <p:sp>
        <p:nvSpPr>
          <p:cNvPr id="26" name="Frame 25"/>
          <p:cNvSpPr/>
          <p:nvPr/>
        </p:nvSpPr>
        <p:spPr>
          <a:xfrm>
            <a:off x="5205285" y="2631805"/>
            <a:ext cx="3719490" cy="1876748"/>
          </a:xfrm>
          <a:prstGeom prst="frame">
            <a:avLst>
              <a:gd name="adj1" fmla="val 27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26748" y="1929619"/>
            <a:ext cx="6077851" cy="1642134"/>
            <a:chOff x="1226748" y="1929619"/>
            <a:chExt cx="6077851" cy="1642134"/>
          </a:xfrm>
        </p:grpSpPr>
        <p:grpSp>
          <p:nvGrpSpPr>
            <p:cNvPr id="15" name="Group 14"/>
            <p:cNvGrpSpPr/>
            <p:nvPr/>
          </p:nvGrpSpPr>
          <p:grpSpPr>
            <a:xfrm>
              <a:off x="6656890" y="3202421"/>
              <a:ext cx="647709" cy="369332"/>
              <a:chOff x="6674998" y="3316801"/>
              <a:chExt cx="647709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674998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80745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Frame 26"/>
            <p:cNvSpPr/>
            <p:nvPr/>
          </p:nvSpPr>
          <p:spPr>
            <a:xfrm>
              <a:off x="1226748" y="1929619"/>
              <a:ext cx="1667866" cy="320040"/>
            </a:xfrm>
            <a:prstGeom prst="frame">
              <a:avLst>
                <a:gd name="adj1" fmla="val 277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Frame 28"/>
          <p:cNvSpPr/>
          <p:nvPr/>
        </p:nvSpPr>
        <p:spPr>
          <a:xfrm>
            <a:off x="2125256" y="2249659"/>
            <a:ext cx="1538717" cy="269899"/>
          </a:xfrm>
          <a:prstGeom prst="frame">
            <a:avLst>
              <a:gd name="adj1" fmla="val 27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0214" y="2525579"/>
            <a:ext cx="7778099" cy="1249109"/>
            <a:chOff x="430214" y="2525579"/>
            <a:chExt cx="7778099" cy="1249109"/>
          </a:xfrm>
        </p:grpSpPr>
        <p:sp>
          <p:nvSpPr>
            <p:cNvPr id="16" name="Rectangle 15"/>
            <p:cNvSpPr/>
            <p:nvPr/>
          </p:nvSpPr>
          <p:spPr>
            <a:xfrm>
              <a:off x="6771176" y="3571754"/>
              <a:ext cx="419137" cy="20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30214" y="2525579"/>
              <a:ext cx="7778099" cy="581868"/>
              <a:chOff x="430214" y="2525579"/>
              <a:chExt cx="7778099" cy="58186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859592" y="2606230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36625" y="2627483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ame 29"/>
              <p:cNvSpPr/>
              <p:nvPr/>
            </p:nvSpPr>
            <p:spPr>
              <a:xfrm>
                <a:off x="2932013" y="2525579"/>
                <a:ext cx="1594267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ame 30"/>
              <p:cNvSpPr/>
              <p:nvPr/>
            </p:nvSpPr>
            <p:spPr>
              <a:xfrm>
                <a:off x="430214" y="2787407"/>
                <a:ext cx="1604326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Down Arrow 16"/>
          <p:cNvSpPr/>
          <p:nvPr/>
        </p:nvSpPr>
        <p:spPr>
          <a:xfrm>
            <a:off x="3459480" y="1295400"/>
            <a:ext cx="373380" cy="708660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16280" y="247828"/>
            <a:ext cx="6766560" cy="3747887"/>
            <a:chOff x="716280" y="247828"/>
            <a:chExt cx="6766560" cy="3747887"/>
          </a:xfrm>
        </p:grpSpPr>
        <p:sp>
          <p:nvSpPr>
            <p:cNvPr id="33" name="Oval 32"/>
            <p:cNvSpPr/>
            <p:nvPr/>
          </p:nvSpPr>
          <p:spPr>
            <a:xfrm>
              <a:off x="716280" y="3294675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161573" y="247828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56970" y="224865"/>
            <a:ext cx="6395577" cy="3793193"/>
            <a:chOff x="2356970" y="224865"/>
            <a:chExt cx="6395577" cy="3793193"/>
          </a:xfrm>
        </p:grpSpPr>
        <p:sp>
          <p:nvSpPr>
            <p:cNvPr id="35" name="Oval 34"/>
            <p:cNvSpPr/>
            <p:nvPr/>
          </p:nvSpPr>
          <p:spPr>
            <a:xfrm>
              <a:off x="2356970" y="3317018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31280" y="224865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4531" y="318444"/>
            <a:ext cx="5247842" cy="4027791"/>
            <a:chOff x="2504531" y="318444"/>
            <a:chExt cx="5247842" cy="4027791"/>
          </a:xfrm>
        </p:grpSpPr>
        <p:sp>
          <p:nvSpPr>
            <p:cNvPr id="37" name="Oval 36"/>
            <p:cNvSpPr/>
            <p:nvPr/>
          </p:nvSpPr>
          <p:spPr>
            <a:xfrm>
              <a:off x="2504531" y="3645195"/>
              <a:ext cx="1940419" cy="701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220753" y="318444"/>
              <a:ext cx="1531620" cy="20914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54928" y="207197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92D050"/>
                </a:solidFill>
              </a:rPr>
              <a:t>Nice</a:t>
            </a:r>
            <a:r>
              <a:rPr lang="en" dirty="0" smtClean="0"/>
              <a:t> Tree Decompositions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317381" y="1989969"/>
            <a:ext cx="444218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>
                <a:solidFill>
                  <a:srgbClr val="EC7614"/>
                </a:solidFill>
              </a:rPr>
              <a:t>Leaf </a:t>
            </a:r>
            <a:r>
              <a:rPr lang="en-US" sz="1600" dirty="0">
                <a:solidFill>
                  <a:srgbClr val="EC7614"/>
                </a:solidFill>
              </a:rPr>
              <a:t>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no children </a:t>
            </a:r>
            <a:r>
              <a:rPr lang="en-US" sz="1600" dirty="0"/>
              <a:t>and </a:t>
            </a:r>
            <a:r>
              <a:rPr lang="en-US" sz="1600" b="1" dirty="0"/>
              <a:t>bag size 1</a:t>
            </a:r>
            <a:r>
              <a:rPr lang="en-US" sz="1600" dirty="0"/>
              <a:t>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317381" y="2533460"/>
            <a:ext cx="460266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Introduce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one child</a:t>
            </a:r>
            <a:r>
              <a:rPr lang="en-US" sz="1600" dirty="0"/>
              <a:t>. The child has the </a:t>
            </a:r>
            <a:r>
              <a:rPr lang="en-US" sz="1600" b="1" dirty="0"/>
              <a:t>same</a:t>
            </a:r>
            <a:r>
              <a:rPr lang="en-US" sz="1600" dirty="0"/>
              <a:t> </a:t>
            </a:r>
            <a:r>
              <a:rPr lang="en-US" sz="1600" b="1" dirty="0"/>
              <a:t>vertices</a:t>
            </a:r>
            <a:r>
              <a:rPr lang="en-US" sz="1600" dirty="0"/>
              <a:t> as the parent with </a:t>
            </a:r>
            <a:r>
              <a:rPr lang="en-US" sz="1600" b="1" dirty="0"/>
              <a:t>one deleted</a:t>
            </a:r>
            <a:r>
              <a:rPr lang="en-US" sz="1600" dirty="0"/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317381" y="4323113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Join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two children</a:t>
            </a:r>
            <a:r>
              <a:rPr lang="en-US" sz="1600" dirty="0"/>
              <a:t>, both </a:t>
            </a:r>
            <a:r>
              <a:rPr lang="en-US" sz="1600" b="1" dirty="0"/>
              <a:t>identical</a:t>
            </a:r>
            <a:r>
              <a:rPr lang="en-US" sz="1600" dirty="0"/>
              <a:t> to the parent.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97" y="684815"/>
            <a:ext cx="2187276" cy="4186330"/>
          </a:xfrm>
          <a:prstGeom prst="rect">
            <a:avLst/>
          </a:prstGeom>
        </p:spPr>
      </p:pic>
      <p:sp>
        <p:nvSpPr>
          <p:cNvPr id="29" name="Google Shape;122;p16"/>
          <p:cNvSpPr txBox="1"/>
          <p:nvPr/>
        </p:nvSpPr>
        <p:spPr>
          <a:xfrm>
            <a:off x="656027" y="1033700"/>
            <a:ext cx="569268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	A </a:t>
            </a:r>
            <a:r>
              <a:rPr lang="en-US" sz="1600" dirty="0"/>
              <a:t>nice tree decomposition is a </a:t>
            </a:r>
            <a:r>
              <a:rPr lang="en-US" sz="1600" b="1" dirty="0">
                <a:solidFill>
                  <a:srgbClr val="92D050"/>
                </a:solidFill>
              </a:rPr>
              <a:t>rooted binary tree </a:t>
            </a:r>
            <a:r>
              <a:rPr lang="en-US" sz="1600" dirty="0"/>
              <a:t>with </a:t>
            </a:r>
            <a:r>
              <a:rPr lang="en-US" sz="1600" dirty="0">
                <a:solidFill>
                  <a:srgbClr val="EC7614"/>
                </a:solidFill>
              </a:rPr>
              <a:t>four</a:t>
            </a:r>
            <a:r>
              <a:rPr lang="en-US" sz="1600" dirty="0"/>
              <a:t> different types of nodes: 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34" name="Google Shape;124;p16"/>
          <p:cNvSpPr txBox="1"/>
          <p:nvPr/>
        </p:nvSpPr>
        <p:spPr>
          <a:xfrm>
            <a:off x="1317381" y="3395165"/>
            <a:ext cx="484483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Forget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one child. </a:t>
            </a:r>
            <a:r>
              <a:rPr lang="en-US" sz="1600" dirty="0"/>
              <a:t>The child has the </a:t>
            </a:r>
            <a:r>
              <a:rPr lang="en-US" sz="1600" b="1" dirty="0"/>
              <a:t>same vertices</a:t>
            </a:r>
            <a:r>
              <a:rPr lang="en-US" sz="1600" dirty="0"/>
              <a:t> as the parent with </a:t>
            </a:r>
            <a:r>
              <a:rPr lang="en-US" sz="1600" b="1" dirty="0"/>
              <a:t>one added</a:t>
            </a:r>
            <a:r>
              <a:rPr lang="en-US" sz="1600" dirty="0"/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36" name="Google Shape;435;p26"/>
          <p:cNvGrpSpPr/>
          <p:nvPr/>
        </p:nvGrpSpPr>
        <p:grpSpPr>
          <a:xfrm>
            <a:off x="656027" y="194817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659591" y="2533460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35;p26"/>
          <p:cNvGrpSpPr/>
          <p:nvPr/>
        </p:nvGrpSpPr>
        <p:grpSpPr>
          <a:xfrm>
            <a:off x="634122" y="4325291"/>
            <a:ext cx="421346" cy="427850"/>
            <a:chOff x="16062331" y="8061331"/>
            <a:chExt cx="1196969" cy="1196969"/>
          </a:xfrm>
        </p:grpSpPr>
        <p:sp>
          <p:nvSpPr>
            <p:cNvPr id="45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656027" y="3388035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4335" y="2028375"/>
            <a:ext cx="8380410" cy="2956136"/>
            <a:chOff x="-4335" y="2028375"/>
            <a:chExt cx="8380410" cy="2956136"/>
          </a:xfrm>
        </p:grpSpPr>
        <p:sp>
          <p:nvSpPr>
            <p:cNvPr id="25" name="Right Arrow 24"/>
            <p:cNvSpPr/>
            <p:nvPr/>
          </p:nvSpPr>
          <p:spPr>
            <a:xfrm>
              <a:off x="-4335" y="2028375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00613" y="4461993"/>
              <a:ext cx="1575462" cy="5225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076" y="2032757"/>
            <a:ext cx="8714288" cy="2591318"/>
            <a:chOff x="24076" y="2032757"/>
            <a:chExt cx="8714288" cy="2591318"/>
          </a:xfrm>
        </p:grpSpPr>
        <p:sp>
          <p:nvSpPr>
            <p:cNvPr id="32" name="Right Arrow 31"/>
            <p:cNvSpPr/>
            <p:nvPr/>
          </p:nvSpPr>
          <p:spPr>
            <a:xfrm>
              <a:off x="24076" y="4366861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253323" y="2032757"/>
              <a:ext cx="1485041" cy="8346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076" y="1158391"/>
            <a:ext cx="7442378" cy="2588865"/>
            <a:chOff x="24076" y="1158391"/>
            <a:chExt cx="7442378" cy="2588865"/>
          </a:xfrm>
        </p:grpSpPr>
        <p:sp>
          <p:nvSpPr>
            <p:cNvPr id="54" name="Oval 53"/>
            <p:cNvSpPr/>
            <p:nvPr/>
          </p:nvSpPr>
          <p:spPr>
            <a:xfrm>
              <a:off x="6627495" y="1158391"/>
              <a:ext cx="838959" cy="76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4076" y="3490042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3732" y="2613224"/>
            <a:ext cx="7758342" cy="1369235"/>
            <a:chOff x="-13732" y="2613224"/>
            <a:chExt cx="7758342" cy="1369235"/>
          </a:xfrm>
        </p:grpSpPr>
        <p:sp>
          <p:nvSpPr>
            <p:cNvPr id="31" name="Right Arrow 30"/>
            <p:cNvSpPr/>
            <p:nvPr/>
          </p:nvSpPr>
          <p:spPr>
            <a:xfrm>
              <a:off x="-13732" y="2613224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905651" y="3221459"/>
              <a:ext cx="838959" cy="76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07056" y="722155"/>
            <a:ext cx="4687121" cy="4367295"/>
            <a:chOff x="4307056" y="722155"/>
            <a:chExt cx="4687121" cy="4367295"/>
          </a:xfrm>
        </p:grpSpPr>
        <p:sp>
          <p:nvSpPr>
            <p:cNvPr id="61" name="Frame 60"/>
            <p:cNvSpPr/>
            <p:nvPr/>
          </p:nvSpPr>
          <p:spPr>
            <a:xfrm>
              <a:off x="6470800" y="722155"/>
              <a:ext cx="2523377" cy="4367295"/>
            </a:xfrm>
            <a:prstGeom prst="frame">
              <a:avLst>
                <a:gd name="adj1" fmla="val 0"/>
              </a:avLst>
            </a:prstGeom>
            <a:solidFill>
              <a:srgbClr val="FF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Frame 61"/>
            <p:cNvSpPr/>
            <p:nvPr/>
          </p:nvSpPr>
          <p:spPr>
            <a:xfrm>
              <a:off x="4307056" y="982916"/>
              <a:ext cx="1833074" cy="494135"/>
            </a:xfrm>
            <a:prstGeom prst="frame">
              <a:avLst>
                <a:gd name="adj1" fmla="val 0"/>
              </a:avLst>
            </a:prstGeom>
            <a:solidFill>
              <a:srgbClr val="FF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083498" y="-83606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p18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63260" y="914100"/>
                <a:ext cx="3833732" cy="268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>
                  <a:spcAft>
                    <a:spcPts val="800"/>
                  </a:spcAft>
                </a:pPr>
                <a:r>
                  <a:rPr lang="en-US" b="1" dirty="0" smtClean="0">
                    <a:solidFill>
                      <a:srgbClr val="00B050"/>
                    </a:solidFill>
                  </a:rPr>
                  <a:t>Lemma 7.4 </a:t>
                </a:r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</a:p>
              <a:p>
                <a:pPr marL="0" lvl="0" indent="0">
                  <a:spcAft>
                    <a:spcPts val="800"/>
                  </a:spcAft>
                </a:pPr>
                <a:endParaRPr lang="en-US" dirty="0" smtClean="0"/>
              </a:p>
              <a:p>
                <a:pPr marL="0" lvl="0" indent="0">
                  <a:spcAft>
                    <a:spcPts val="800"/>
                  </a:spcAft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rgbClr val="92D050"/>
                    </a:solidFill>
                  </a:rPr>
                  <a:t>a graph G </a:t>
                </a:r>
                <a:r>
                  <a:rPr lang="en-US" dirty="0"/>
                  <a:t>admits a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/>
                  <a:t>, then it also admits a </a:t>
                </a:r>
                <a:r>
                  <a:rPr lang="en-US" b="1" dirty="0">
                    <a:solidFill>
                      <a:srgbClr val="FFC000"/>
                    </a:solidFill>
                  </a:rPr>
                  <a:t>nice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marL="0" lvl="0" indent="0">
                  <a:spcAft>
                    <a:spcPts val="800"/>
                  </a:spcAft>
                </a:pPr>
                <a:endParaRPr lang="en-US" dirty="0"/>
              </a:p>
              <a:p>
                <a:pPr marL="0" lvl="0" indent="0">
                  <a:spcAft>
                    <a:spcPts val="800"/>
                  </a:spcAft>
                </a:pPr>
                <a:r>
                  <a:rPr lang="en-US" dirty="0" smtClean="0"/>
                  <a:t>Moreover</a:t>
                </a:r>
                <a:r>
                  <a:rPr lang="en-US" dirty="0"/>
                  <a:t>, given a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 smtClean="0"/>
                  <a:t>T </a:t>
                </a:r>
                <a:r>
                  <a:rPr lang="en-US" dirty="0"/>
                  <a:t>= (</a:t>
                </a:r>
                <a:r>
                  <a:rPr lang="en-US" dirty="0" smtClean="0"/>
                  <a:t>T, </a:t>
                </a:r>
                <a:r>
                  <a:rPr lang="en-US" dirty="0" err="1" smtClean="0"/>
                  <a:t>t</a:t>
                </a:r>
                <a:r>
                  <a:rPr lang="en-US" dirty="0" err="1"/>
                  <a:t>∈V</a:t>
                </a:r>
                <a:r>
                  <a:rPr lang="en-US" dirty="0"/>
                  <a:t> (T)) of G 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 smtClean="0"/>
                  <a:t>, </a:t>
                </a:r>
                <a:r>
                  <a:rPr lang="en-US" dirty="0"/>
                  <a:t>one can in </a:t>
                </a:r>
                <a:r>
                  <a:rPr lang="en-US" dirty="0">
                    <a:solidFill>
                      <a:srgbClr val="92D050"/>
                    </a:solidFill>
                  </a:rPr>
                  <a:t>time </a:t>
                </a:r>
                <a:r>
                  <a:rPr lang="en-US" dirty="0" smtClean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· max(|V (T)|, |V (G)|)) compute a </a:t>
                </a:r>
                <a:r>
                  <a:rPr lang="en-US" b="1" dirty="0">
                    <a:solidFill>
                      <a:srgbClr val="FFC000"/>
                    </a:solidFill>
                  </a:rPr>
                  <a:t>nice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 smtClean="0"/>
                  <a:t> </a:t>
                </a:r>
                <a:r>
                  <a:rPr lang="en-US" dirty="0"/>
                  <a:t>that has at most O(</a:t>
                </a:r>
                <a:r>
                  <a:rPr lang="en-US" dirty="0" err="1"/>
                  <a:t>k|V</a:t>
                </a:r>
                <a:r>
                  <a:rPr lang="en-US" dirty="0"/>
                  <a:t> (G)|) 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nodes</a:t>
                </a:r>
                <a:r>
                  <a:rPr lang="en-US" dirty="0" smtClean="0"/>
                  <a:t>.</a:t>
                </a:r>
                <a:endParaRPr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Google Shape;139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3260" y="914100"/>
                <a:ext cx="3833732" cy="268200"/>
              </a:xfrm>
              <a:prstGeom prst="rect">
                <a:avLst/>
              </a:prstGeom>
              <a:blipFill rotWithShape="0">
                <a:blip r:embed="rId3"/>
                <a:stretch>
                  <a:fillRect l="-3339" t="-20455" r="-3498" b="-12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1" y="514984"/>
            <a:ext cx="3125972" cy="3946320"/>
          </a:xfrm>
          <a:prstGeom prst="rect">
            <a:avLst/>
          </a:prstGeom>
        </p:spPr>
      </p:pic>
      <p:sp>
        <p:nvSpPr>
          <p:cNvPr id="39" name="Frame 38"/>
          <p:cNvSpPr/>
          <p:nvPr/>
        </p:nvSpPr>
        <p:spPr>
          <a:xfrm>
            <a:off x="5020987" y="514984"/>
            <a:ext cx="3201526" cy="3946320"/>
          </a:xfrm>
          <a:prstGeom prst="frame">
            <a:avLst>
              <a:gd name="adj1" fmla="val 501"/>
            </a:avLst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7818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Elaborate on what you want to discuss.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Your Topic or Idea</a:t>
            </a:r>
            <a:endParaRPr dirty="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74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201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 dirty="0" smtClean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Members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52863" y="2351491"/>
            <a:ext cx="1258896" cy="2043169"/>
            <a:chOff x="1552863" y="2351491"/>
            <a:chExt cx="1258896" cy="2043169"/>
          </a:xfrm>
        </p:grpSpPr>
        <p:sp>
          <p:nvSpPr>
            <p:cNvPr id="526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29" name="Google Shape;529;p30"/>
              <p:cNvSpPr txBox="1"/>
              <p:nvPr/>
            </p:nvSpPr>
            <p:spPr>
              <a:xfrm>
                <a:off x="0" y="-19050"/>
                <a:ext cx="3239700" cy="710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Nakshi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3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1705019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41" name="Group 40"/>
          <p:cNvGrpSpPr/>
          <p:nvPr/>
        </p:nvGrpSpPr>
        <p:grpSpPr>
          <a:xfrm>
            <a:off x="2904899" y="2351491"/>
            <a:ext cx="1258896" cy="2043169"/>
            <a:chOff x="1552863" y="2351491"/>
            <a:chExt cx="1258896" cy="2043169"/>
          </a:xfrm>
        </p:grpSpPr>
        <p:sp>
          <p:nvSpPr>
            <p:cNvPr id="42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44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Rakin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5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1705026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7266267" y="2351491"/>
            <a:ext cx="1258896" cy="2043169"/>
            <a:chOff x="1552863" y="2351491"/>
            <a:chExt cx="1258896" cy="2043169"/>
          </a:xfrm>
        </p:grpSpPr>
        <p:sp>
          <p:nvSpPr>
            <p:cNvPr id="47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49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Fahmid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1705087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341389" y="2354557"/>
            <a:ext cx="1258896" cy="2043169"/>
            <a:chOff x="1552863" y="2351491"/>
            <a:chExt cx="1258896" cy="2043169"/>
          </a:xfrm>
        </p:grpSpPr>
        <p:sp>
          <p:nvSpPr>
            <p:cNvPr id="52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4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lang="en" sz="15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Dristy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5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1705029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5837727" y="2358676"/>
            <a:ext cx="1258896" cy="2043169"/>
            <a:chOff x="1552863" y="2351491"/>
            <a:chExt cx="1258896" cy="2043169"/>
          </a:xfrm>
        </p:grpSpPr>
        <p:sp>
          <p:nvSpPr>
            <p:cNvPr id="57" name="Google Shape;526;p30"/>
            <p:cNvSpPr/>
            <p:nvPr/>
          </p:nvSpPr>
          <p:spPr>
            <a:xfrm>
              <a:off x="1633159" y="2351491"/>
              <a:ext cx="1083582" cy="1110556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8659" r="-1339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28;p30"/>
            <p:cNvGrpSpPr/>
            <p:nvPr/>
          </p:nvGrpSpPr>
          <p:grpSpPr>
            <a:xfrm>
              <a:off x="1552863" y="3788802"/>
              <a:ext cx="1258896" cy="605858"/>
              <a:chOff x="0" y="-19050"/>
              <a:chExt cx="3239700" cy="1554120"/>
            </a:xfrm>
          </p:grpSpPr>
          <p:sp>
            <p:nvSpPr>
              <p:cNvPr id="59" name="Google Shape;529;p30"/>
              <p:cNvSpPr txBox="1"/>
              <p:nvPr/>
            </p:nvSpPr>
            <p:spPr>
              <a:xfrm>
                <a:off x="0" y="-19050"/>
                <a:ext cx="3239700" cy="710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u="none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Joy</a:t>
                </a:r>
                <a:endParaRPr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60" name="Google Shape;530;p30"/>
              <p:cNvSpPr txBox="1"/>
              <p:nvPr/>
            </p:nvSpPr>
            <p:spPr>
              <a:xfrm>
                <a:off x="0" y="816629"/>
                <a:ext cx="3239700" cy="718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lnSpc>
                    <a:spcPct val="140014"/>
                  </a:lnSpc>
                </a:pPr>
                <a:r>
                  <a:rPr lang="en" sz="1300" b="1" dirty="0" smtClean="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1705030</a:t>
                </a:r>
                <a:endParaRPr lang="en" sz="7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60" y="2316724"/>
            <a:ext cx="1157579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59" y="2316724"/>
            <a:ext cx="1117078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56" y="2292234"/>
            <a:ext cx="1095571" cy="11769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337" y="2316724"/>
            <a:ext cx="1204826" cy="11959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299" y="2316724"/>
            <a:ext cx="1057268" cy="1145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1980479" y="1874347"/>
            <a:ext cx="5182988" cy="1479414"/>
            <a:chOff x="0" y="285750"/>
            <a:chExt cx="13821300" cy="3945104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123,456,789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4"/>
              <a:ext cx="1123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the featured statistic.</a:t>
              </a:r>
              <a:endParaRPr sz="7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this Presentation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6600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Slides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"Google Slides".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copy of this document on your Google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be able to edit, add or delete slides.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have to be signed in to your Google account.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2846688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PowerPoint®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"PowerPoint.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.pptx file that you can edit in PowerPoint.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Remember to download and install the fonts used in this presentation (you’ll find the links to the font files needed in the Presentation design slide)</a:t>
            </a:r>
            <a:endParaRPr sz="9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76775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 with ease and wow any audience with Canva.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"Canva.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Customize with text and photos. Add elements from the library or upload from your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Apply page animations and transitions to emphasize ideas.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Collaborate in real-time with co-presenters to create a powerful presentation.</a:t>
            </a:r>
            <a:endParaRPr sz="900"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516600" y="1742900"/>
            <a:ext cx="6768900" cy="4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More info at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3"/>
              </a:rPr>
              <a:t>slidescarnival.com/help-use-presentation-template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This template is free to use under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Creative Commons Attribution license</a:t>
            </a: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Write an original statement or inspiring quote</a:t>
            </a:r>
            <a:br>
              <a:rPr lang="en"/>
            </a:br>
            <a:r>
              <a:rPr lang="en" sz="1500">
                <a:latin typeface="Barlow"/>
                <a:ea typeface="Barlow"/>
                <a:cs typeface="Barlow"/>
                <a:sym typeface="Barlow"/>
              </a:rPr>
              <a:t>INCLUDE A CREDIT OR CITATION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Agenda Page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l="269" t="7500" b="26067"/>
          <a:stretch/>
        </p:blipFill>
        <p:spPr>
          <a:xfrm>
            <a:off x="482431" y="95502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032041"/>
            <a:chOff x="0" y="0"/>
            <a:chExt cx="7845900" cy="54187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Section Header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With a subtitle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14400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2"/>
          <p:cNvGrpSpPr/>
          <p:nvPr/>
        </p:nvGrpSpPr>
        <p:grpSpPr>
          <a:xfrm>
            <a:off x="8537330" y="4618234"/>
            <a:ext cx="611438" cy="529988"/>
            <a:chOff x="0" y="0"/>
            <a:chExt cx="1630500" cy="141330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0"/>
              <a:ext cx="1630500" cy="14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82652" y="464177"/>
              <a:ext cx="1065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8" y="2442709"/>
            <a:ext cx="2667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a caption for the photos.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History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https://o.remove.bg/downloads/9f1451a6-3ea5-4982-bbc1-dda546683eb9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8" y="1576010"/>
            <a:ext cx="4302907" cy="30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Frame 7"/>
          <p:cNvSpPr/>
          <p:nvPr/>
        </p:nvSpPr>
        <p:spPr>
          <a:xfrm>
            <a:off x="6754624" y="3944874"/>
            <a:ext cx="1715608" cy="34386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33073" y="1257059"/>
            <a:ext cx="3877138" cy="3124122"/>
            <a:chOff x="4661845" y="1285794"/>
            <a:chExt cx="3877138" cy="3124122"/>
          </a:xfrm>
        </p:grpSpPr>
        <p:pic>
          <p:nvPicPr>
            <p:cNvPr id="1028" name="Picture 4" descr="https://o.remove.bg/downloads/705a40b7-4613-45c5-ad41-26e76e688834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845" y="1500383"/>
              <a:ext cx="3877138" cy="290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o.remove.bg/downloads/e5036a81-93de-4d71-b68c-3c47b0c0a038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745" y="1285794"/>
              <a:ext cx="2027713" cy="75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195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3050029" y="503433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 out 5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050029" y="1187428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3050029" y="2086161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050029" y="2770155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50029" y="3668889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3050029" y="4352883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526328" y="2129442"/>
            <a:ext cx="1746933" cy="928367"/>
            <a:chOff x="17180" y="-45340"/>
            <a:chExt cx="2505641" cy="1331565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40"/>
              <a:ext cx="1804505" cy="1331565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18735" y="711776"/>
            <a:ext cx="1762403" cy="605548"/>
            <a:chOff x="16351" y="0"/>
            <a:chExt cx="6571227" cy="2257821"/>
          </a:xfrm>
        </p:grpSpPr>
        <p:sp>
          <p:nvSpPr>
            <p:cNvPr id="272" name="Google Shape;272;p25"/>
            <p:cNvSpPr/>
            <p:nvPr/>
          </p:nvSpPr>
          <p:spPr>
            <a:xfrm>
              <a:off x="16351" y="0"/>
              <a:ext cx="2570727" cy="2257821"/>
            </a:xfrm>
            <a:custGeom>
              <a:avLst/>
              <a:gdLst/>
              <a:ahLst/>
              <a:cxnLst/>
              <a:rect l="l" t="t" r="r" b="b"/>
              <a:pathLst>
                <a:path w="25707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683351" y="0"/>
              <a:ext cx="3904227" cy="2257821"/>
            </a:xfrm>
            <a:custGeom>
              <a:avLst/>
              <a:gdLst/>
              <a:ahLst/>
              <a:cxnLst/>
              <a:rect l="l" t="t" r="r" b="b"/>
              <a:pathLst>
                <a:path w="39042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2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4504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6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1"/>
          <p:cNvGrpSpPr/>
          <p:nvPr/>
        </p:nvGrpSpPr>
        <p:grpSpPr>
          <a:xfrm>
            <a:off x="4868084" y="1119394"/>
            <a:ext cx="3761566" cy="2867505"/>
            <a:chOff x="4868084" y="1119394"/>
            <a:chExt cx="3761566" cy="2867505"/>
          </a:xfrm>
        </p:grpSpPr>
        <p:sp>
          <p:nvSpPr>
            <p:cNvPr id="563" name="Google Shape;563;p31"/>
            <p:cNvSpPr txBox="1"/>
            <p:nvPr/>
          </p:nvSpPr>
          <p:spPr>
            <a:xfrm>
              <a:off x="5264159" y="3802175"/>
              <a:ext cx="3843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5965046" y="3802175"/>
              <a:ext cx="4122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2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5" name="Google Shape;565;p31"/>
            <p:cNvSpPr txBox="1"/>
            <p:nvPr/>
          </p:nvSpPr>
          <p:spPr>
            <a:xfrm>
              <a:off x="6681522" y="3802175"/>
              <a:ext cx="4090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3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6" name="Google Shape;566;p31"/>
            <p:cNvSpPr txBox="1"/>
            <p:nvPr/>
          </p:nvSpPr>
          <p:spPr>
            <a:xfrm>
              <a:off x="7394240" y="3802175"/>
              <a:ext cx="4133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4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8111349" y="3802175"/>
              <a:ext cx="4089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5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142448" y="1227979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5142448" y="1731388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5142448" y="2234797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5142448" y="2738206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5142448" y="324161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3" name="Google Shape;573;p31"/>
            <p:cNvSpPr/>
            <p:nvPr/>
          </p:nvSpPr>
          <p:spPr>
            <a:xfrm>
              <a:off x="5142448" y="374502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4" name="Google Shape;574;p31"/>
            <p:cNvSpPr txBox="1"/>
            <p:nvPr/>
          </p:nvSpPr>
          <p:spPr>
            <a:xfrm>
              <a:off x="4872474" y="1119394"/>
              <a:ext cx="1937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868084" y="1622803"/>
              <a:ext cx="198113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4872325" y="2126212"/>
              <a:ext cx="1939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7" name="Google Shape;577;p31"/>
            <p:cNvSpPr txBox="1"/>
            <p:nvPr/>
          </p:nvSpPr>
          <p:spPr>
            <a:xfrm>
              <a:off x="4869125" y="2629621"/>
              <a:ext cx="1971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4897179" y="3133030"/>
              <a:ext cx="16908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4949865" y="3636440"/>
              <a:ext cx="1164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141796" y="3239219"/>
              <a:ext cx="629000" cy="508187"/>
            </a:xfrm>
            <a:custGeom>
              <a:avLst/>
              <a:gdLst/>
              <a:ahLst/>
              <a:cxnLst/>
              <a:rect l="l" t="t" r="r" b="b"/>
              <a:pathLst>
                <a:path w="1677332" h="1355165" extrusionOk="0">
                  <a:moveTo>
                    <a:pt x="1738" y="1355166"/>
                  </a:moveTo>
                  <a:lnTo>
                    <a:pt x="1738" y="140300"/>
                  </a:lnTo>
                  <a:cubicBezTo>
                    <a:pt x="0" y="103699"/>
                    <a:pt x="13338" y="67984"/>
                    <a:pt x="38641" y="41480"/>
                  </a:cubicBezTo>
                  <a:cubicBezTo>
                    <a:pt x="63945" y="14976"/>
                    <a:pt x="99004" y="0"/>
                    <a:pt x="135647" y="41"/>
                  </a:cubicBezTo>
                  <a:lnTo>
                    <a:pt x="1541686" y="41"/>
                  </a:lnTo>
                  <a:cubicBezTo>
                    <a:pt x="1578329" y="0"/>
                    <a:pt x="1613388" y="14976"/>
                    <a:pt x="1638692" y="41480"/>
                  </a:cubicBezTo>
                  <a:cubicBezTo>
                    <a:pt x="1663995" y="67984"/>
                    <a:pt x="1677332" y="103699"/>
                    <a:pt x="1675595" y="140300"/>
                  </a:cubicBezTo>
                  <a:lnTo>
                    <a:pt x="1675595" y="1355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857325" y="2738206"/>
              <a:ext cx="627696" cy="1009199"/>
            </a:xfrm>
            <a:custGeom>
              <a:avLst/>
              <a:gdLst/>
              <a:ahLst/>
              <a:cxnLst/>
              <a:rect l="l" t="t" r="r" b="b"/>
              <a:pathLst>
                <a:path w="1673857" h="2691198" extrusionOk="0">
                  <a:moveTo>
                    <a:pt x="0" y="2691199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2691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572201" y="2234797"/>
              <a:ext cx="627696" cy="1512608"/>
            </a:xfrm>
            <a:custGeom>
              <a:avLst/>
              <a:gdLst/>
              <a:ahLst/>
              <a:cxnLst/>
              <a:rect l="l" t="t" r="r" b="b"/>
              <a:pathLst>
                <a:path w="1673857" h="4033622" extrusionOk="0">
                  <a:moveTo>
                    <a:pt x="0" y="4033623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1" y="39221"/>
                  </a:cubicBezTo>
                  <a:cubicBezTo>
                    <a:pt x="64334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4033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287077" y="1731388"/>
              <a:ext cx="627696" cy="2016017"/>
            </a:xfrm>
            <a:custGeom>
              <a:avLst/>
              <a:gdLst/>
              <a:ahLst/>
              <a:cxnLst/>
              <a:rect l="l" t="t" r="r" b="b"/>
              <a:pathLst>
                <a:path w="1673857" h="5376046" extrusionOk="0">
                  <a:moveTo>
                    <a:pt x="0" y="5376047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0" y="39221"/>
                  </a:cubicBezTo>
                  <a:cubicBezTo>
                    <a:pt x="64333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613903" y="0"/>
                    <a:pt x="1673856" y="59953"/>
                    <a:pt x="1673856" y="133909"/>
                  </a:cubicBezTo>
                  <a:lnTo>
                    <a:pt x="1673856" y="53760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001954" y="1227979"/>
              <a:ext cx="627696" cy="2519427"/>
            </a:xfrm>
            <a:custGeom>
              <a:avLst/>
              <a:gdLst/>
              <a:ahLst/>
              <a:cxnLst/>
              <a:rect l="l" t="t" r="r" b="b"/>
              <a:pathLst>
                <a:path w="1673857" h="6718471" extrusionOk="0">
                  <a:moveTo>
                    <a:pt x="0" y="6718471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2" y="0"/>
                    <a:pt x="1609522" y="14108"/>
                    <a:pt x="1634636" y="39221"/>
                  </a:cubicBezTo>
                  <a:cubicBezTo>
                    <a:pt x="1659748" y="64334"/>
                    <a:pt x="1673856" y="98394"/>
                    <a:pt x="1673856" y="133909"/>
                  </a:cubicBezTo>
                  <a:lnTo>
                    <a:pt x="1673856" y="67184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142448" y="3493320"/>
              <a:ext cx="627696" cy="254086"/>
            </a:xfrm>
            <a:custGeom>
              <a:avLst/>
              <a:gdLst/>
              <a:ahLst/>
              <a:cxnLst/>
              <a:rect l="l" t="t" r="r" b="b"/>
              <a:pathLst>
                <a:path w="1673857" h="67756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677563"/>
                  </a:lnTo>
                  <a:lnTo>
                    <a:pt x="0" y="6775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6" name="Google Shape;586;p31"/>
            <p:cNvSpPr/>
            <p:nvPr/>
          </p:nvSpPr>
          <p:spPr>
            <a:xfrm>
              <a:off x="5857325" y="2940046"/>
              <a:ext cx="627696" cy="807360"/>
            </a:xfrm>
            <a:custGeom>
              <a:avLst/>
              <a:gdLst/>
              <a:ahLst/>
              <a:cxnLst/>
              <a:rect l="l" t="t" r="r" b="b"/>
              <a:pathLst>
                <a:path w="1673857" h="215295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152959"/>
                  </a:lnTo>
                  <a:lnTo>
                    <a:pt x="0" y="21529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7" name="Google Shape;587;p31"/>
            <p:cNvSpPr/>
            <p:nvPr/>
          </p:nvSpPr>
          <p:spPr>
            <a:xfrm>
              <a:off x="6572201" y="2486899"/>
              <a:ext cx="627696" cy="1260507"/>
            </a:xfrm>
            <a:custGeom>
              <a:avLst/>
              <a:gdLst/>
              <a:ahLst/>
              <a:cxnLst/>
              <a:rect l="l" t="t" r="r" b="b"/>
              <a:pathLst>
                <a:path w="1673857" h="336135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3361352"/>
                  </a:lnTo>
                  <a:lnTo>
                    <a:pt x="0" y="33613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8" name="Google Shape;588;p31"/>
            <p:cNvSpPr/>
            <p:nvPr/>
          </p:nvSpPr>
          <p:spPr>
            <a:xfrm>
              <a:off x="7287077" y="2134592"/>
              <a:ext cx="627696" cy="1612814"/>
            </a:xfrm>
            <a:custGeom>
              <a:avLst/>
              <a:gdLst/>
              <a:ahLst/>
              <a:cxnLst/>
              <a:rect l="l" t="t" r="r" b="b"/>
              <a:pathLst>
                <a:path w="1673857" h="430083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4300838"/>
                  </a:lnTo>
                  <a:lnTo>
                    <a:pt x="0" y="4300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9" name="Google Shape;589;p31"/>
            <p:cNvSpPr/>
            <p:nvPr/>
          </p:nvSpPr>
          <p:spPr>
            <a:xfrm>
              <a:off x="8001954" y="1631088"/>
              <a:ext cx="627696" cy="2116318"/>
            </a:xfrm>
            <a:custGeom>
              <a:avLst/>
              <a:gdLst/>
              <a:ahLst/>
              <a:cxnLst/>
              <a:rect l="l" t="t" r="r" b="b"/>
              <a:pathLst>
                <a:path w="1673857" h="5643515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5643516"/>
                  </a:lnTo>
                  <a:lnTo>
                    <a:pt x="0" y="564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90" name="Google Shape;590;p31"/>
            <p:cNvSpPr/>
            <p:nvPr/>
          </p:nvSpPr>
          <p:spPr>
            <a:xfrm>
              <a:off x="5142448" y="3747406"/>
              <a:ext cx="627696" cy="0"/>
            </a:xfrm>
            <a:custGeom>
              <a:avLst/>
              <a:gdLst/>
              <a:ahLst/>
              <a:cxnLst/>
              <a:rect l="l" t="t" r="r" b="b"/>
              <a:pathLst>
                <a:path w="1673857" h="120000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</p:sp>
        <p:sp>
          <p:nvSpPr>
            <p:cNvPr id="591" name="Google Shape;591;p31"/>
            <p:cNvSpPr/>
            <p:nvPr/>
          </p:nvSpPr>
          <p:spPr>
            <a:xfrm>
              <a:off x="5857325" y="3343726"/>
              <a:ext cx="627696" cy="403680"/>
            </a:xfrm>
            <a:custGeom>
              <a:avLst/>
              <a:gdLst/>
              <a:ahLst/>
              <a:cxnLst/>
              <a:rect l="l" t="t" r="r" b="b"/>
              <a:pathLst>
                <a:path w="1673857" h="107647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1076480"/>
                  </a:lnTo>
                  <a:lnTo>
                    <a:pt x="0" y="1076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2" name="Google Shape;592;p31"/>
            <p:cNvSpPr/>
            <p:nvPr/>
          </p:nvSpPr>
          <p:spPr>
            <a:xfrm>
              <a:off x="6572201" y="2991102"/>
              <a:ext cx="627696" cy="756304"/>
            </a:xfrm>
            <a:custGeom>
              <a:avLst/>
              <a:gdLst/>
              <a:ahLst/>
              <a:cxnLst/>
              <a:rect l="l" t="t" r="r" b="b"/>
              <a:pathLst>
                <a:path w="1673857" h="2016811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016811"/>
                  </a:lnTo>
                  <a:lnTo>
                    <a:pt x="0" y="2016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3" name="Google Shape;593;p31"/>
            <p:cNvSpPr/>
            <p:nvPr/>
          </p:nvSpPr>
          <p:spPr>
            <a:xfrm>
              <a:off x="7287077" y="2840198"/>
              <a:ext cx="627696" cy="907208"/>
            </a:xfrm>
            <a:custGeom>
              <a:avLst/>
              <a:gdLst/>
              <a:ahLst/>
              <a:cxnLst/>
              <a:rect l="l" t="t" r="r" b="b"/>
              <a:pathLst>
                <a:path w="1673857" h="2419221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419221"/>
                  </a:lnTo>
                  <a:lnTo>
                    <a:pt x="0" y="2419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4" name="Google Shape;594;p31"/>
            <p:cNvSpPr/>
            <p:nvPr/>
          </p:nvSpPr>
          <p:spPr>
            <a:xfrm>
              <a:off x="8001954" y="2638858"/>
              <a:ext cx="627696" cy="1108548"/>
            </a:xfrm>
            <a:custGeom>
              <a:avLst/>
              <a:gdLst/>
              <a:ahLst/>
              <a:cxnLst/>
              <a:rect l="l" t="t" r="r" b="b"/>
              <a:pathLst>
                <a:path w="1673857" h="295612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956127"/>
                  </a:lnTo>
                  <a:lnTo>
                    <a:pt x="0" y="2956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4350" y="3674923"/>
            <a:ext cx="26220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these icons and illustrations in your Canva Presentation. Happy designing! Don't forget to delete this page before presenting. 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514350" y="1744572"/>
            <a:ext cx="80550" cy="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2846712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5179198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2846688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3"/>
          </p:nvPr>
        </p:nvSpPr>
        <p:spPr>
          <a:xfrm>
            <a:off x="5176776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514350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2846712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5179198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body" idx="1"/>
          </p:nvPr>
        </p:nvSpPr>
        <p:spPr>
          <a:xfrm>
            <a:off x="516600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body" idx="2"/>
          </p:nvPr>
        </p:nvSpPr>
        <p:spPr>
          <a:xfrm>
            <a:off x="2846688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body" idx="3"/>
          </p:nvPr>
        </p:nvSpPr>
        <p:spPr>
          <a:xfrm>
            <a:off x="5176776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874668"/>
            <a:chOff x="0" y="-66675"/>
            <a:chExt cx="4486500" cy="2332449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874668"/>
            <a:chOff x="0" y="-66675"/>
            <a:chExt cx="4486500" cy="2332449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874668"/>
            <a:chOff x="0" y="-66675"/>
            <a:chExt cx="4486500" cy="2332449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874668"/>
            <a:chOff x="0" y="-66675"/>
            <a:chExt cx="4486500" cy="2332449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605" name="Google Shape;605;p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Write Your Topic or 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Elaborate on what you want to discuss.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61428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2" name="Google Shape;622;p33"/>
          <p:cNvSpPr txBox="1"/>
          <p:nvPr/>
        </p:nvSpPr>
        <p:spPr>
          <a:xfrm>
            <a:off x="822103" y="923667"/>
            <a:ext cx="146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628971" y="448237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262897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33"/>
          <p:cNvSpPr txBox="1"/>
          <p:nvPr/>
        </p:nvSpPr>
        <p:spPr>
          <a:xfrm>
            <a:off x="282417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464366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7" name="Google Shape;627;p33"/>
          <p:cNvSpPr txBox="1"/>
          <p:nvPr/>
        </p:nvSpPr>
        <p:spPr>
          <a:xfrm>
            <a:off x="483886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6658352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9" name="Google Shape;629;p33"/>
          <p:cNvSpPr txBox="1"/>
          <p:nvPr/>
        </p:nvSpPr>
        <p:spPr>
          <a:xfrm>
            <a:off x="685355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809485" y="2310347"/>
            <a:ext cx="1480950" cy="1374942"/>
            <a:chOff x="0" y="-19050"/>
            <a:chExt cx="3949200" cy="3666512"/>
          </a:xfrm>
        </p:grpSpPr>
        <p:sp>
          <p:nvSpPr>
            <p:cNvPr id="631" name="Google Shape;631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STRENGTHS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2" name="Google Shape;632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3" name="Google Shape;633;p33"/>
          <p:cNvGrpSpPr/>
          <p:nvPr/>
        </p:nvGrpSpPr>
        <p:grpSpPr>
          <a:xfrm>
            <a:off x="2824176" y="2310347"/>
            <a:ext cx="1480950" cy="1633467"/>
            <a:chOff x="0" y="-19050"/>
            <a:chExt cx="3949200" cy="4355912"/>
          </a:xfrm>
        </p:grpSpPr>
        <p:sp>
          <p:nvSpPr>
            <p:cNvPr id="634" name="Google Shape;634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WEAKNESSES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0" y="1086062"/>
              <a:ext cx="39492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838866" y="2310347"/>
            <a:ext cx="1480950" cy="1374942"/>
            <a:chOff x="0" y="-19050"/>
            <a:chExt cx="3949200" cy="3666512"/>
          </a:xfrm>
        </p:grpSpPr>
        <p:sp>
          <p:nvSpPr>
            <p:cNvPr id="637" name="Google Shape;637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OPPORTUNITIES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853556" y="2310347"/>
            <a:ext cx="1480950" cy="1374942"/>
            <a:chOff x="0" y="-19050"/>
            <a:chExt cx="3949200" cy="3666512"/>
          </a:xfrm>
        </p:grpSpPr>
        <p:sp>
          <p:nvSpPr>
            <p:cNvPr id="640" name="Google Shape;640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 rot="5400000">
            <a:off x="7724914" y="291208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720310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15916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9" r="-24749" b="-878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639473" y="360547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2735079" y="3728220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69" r="-20009" b="-1210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34"/>
          <p:cNvGrpSpPr/>
          <p:nvPr/>
        </p:nvGrpSpPr>
        <p:grpSpPr>
          <a:xfrm>
            <a:off x="1595290" y="2073538"/>
            <a:ext cx="5820986" cy="1529360"/>
            <a:chOff x="6350" y="-6206"/>
            <a:chExt cx="15522630" cy="4078292"/>
          </a:xfrm>
        </p:grpSpPr>
        <p:cxnSp>
          <p:nvCxnSpPr>
            <p:cNvPr id="654" name="Google Shape;654;p34"/>
            <p:cNvCxnSpPr/>
            <p:nvPr/>
          </p:nvCxnSpPr>
          <p:spPr>
            <a:xfrm rot="-5400000">
              <a:off x="1001073" y="2091861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34"/>
            <p:cNvCxnSpPr/>
            <p:nvPr/>
          </p:nvCxnSpPr>
          <p:spPr>
            <a:xfrm>
              <a:off x="6350" y="3571262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34"/>
            <p:cNvCxnSpPr/>
            <p:nvPr/>
          </p:nvCxnSpPr>
          <p:spPr>
            <a:xfrm>
              <a:off x="2493174" y="612344"/>
              <a:ext cx="10758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34"/>
            <p:cNvCxnSpPr/>
            <p:nvPr/>
          </p:nvCxnSpPr>
          <p:spPr>
            <a:xfrm rot="-5400000">
              <a:off x="7559739" y="306244"/>
              <a:ext cx="624900" cy="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34"/>
            <p:cNvCxnSpPr/>
            <p:nvPr/>
          </p:nvCxnSpPr>
          <p:spPr>
            <a:xfrm rot="-5400000">
              <a:off x="-247299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34"/>
            <p:cNvCxnSpPr/>
            <p:nvPr/>
          </p:nvCxnSpPr>
          <p:spPr>
            <a:xfrm rot="-5400000">
              <a:off x="4511018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34"/>
            <p:cNvCxnSpPr/>
            <p:nvPr/>
          </p:nvCxnSpPr>
          <p:spPr>
            <a:xfrm rot="-5400000">
              <a:off x="11759103" y="2091736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34"/>
            <p:cNvCxnSpPr/>
            <p:nvPr/>
          </p:nvCxnSpPr>
          <p:spPr>
            <a:xfrm>
              <a:off x="10764380" y="3571135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34"/>
            <p:cNvCxnSpPr/>
            <p:nvPr/>
          </p:nvCxnSpPr>
          <p:spPr>
            <a:xfrm rot="-5400000">
              <a:off x="10510730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34"/>
            <p:cNvCxnSpPr/>
            <p:nvPr/>
          </p:nvCxnSpPr>
          <p:spPr>
            <a:xfrm rot="-5400000">
              <a:off x="15269047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4" name="Google Shape;664;p34"/>
          <p:cNvSpPr/>
          <p:nvPr/>
        </p:nvSpPr>
        <p:spPr>
          <a:xfrm>
            <a:off x="1652871" y="253520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748477" y="2657951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840710" y="504825"/>
            <a:ext cx="746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3576623" y="138145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672229" y="15042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948" t="-28417" r="-26059" b="-9658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4265550" y="1519450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4754571" y="3605376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50177" y="3728126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8939" t="-11359" b="-8215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673734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6769341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6849" b="-7526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5687132" y="2535154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5782739" y="26579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 txBox="1"/>
          <p:nvPr/>
        </p:nvSpPr>
        <p:spPr>
          <a:xfrm>
            <a:off x="2315716" y="265339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6375066" y="267319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1355732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3377278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5420323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7357264" y="374346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/>
          <p:nvPr/>
        </p:nvSpPr>
        <p:spPr>
          <a:xfrm>
            <a:off x="150" y="4499250"/>
            <a:ext cx="9144000" cy="6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51679" y="1985538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851679" y="2579412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851679" y="3173287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851679" y="3767161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2" name="Google Shape;692;p35"/>
          <p:cNvCxnSpPr/>
          <p:nvPr/>
        </p:nvCxnSpPr>
        <p:spPr>
          <a:xfrm>
            <a:off x="851679" y="1678788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35"/>
          <p:cNvCxnSpPr/>
          <p:nvPr/>
        </p:nvCxnSpPr>
        <p:spPr>
          <a:xfrm>
            <a:off x="851679" y="4068232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35"/>
          <p:cNvSpPr txBox="1"/>
          <p:nvPr/>
        </p:nvSpPr>
        <p:spPr>
          <a:xfrm>
            <a:off x="3456868" y="1347259"/>
            <a:ext cx="76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4537984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5514688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6491392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7468095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1034401" y="1348043"/>
            <a:ext cx="218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998871" y="1709872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98871" y="201149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998871" y="231311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998871" y="261473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998871" y="291635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998871" y="321797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>
            <a:off x="998871" y="3519595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998871" y="382121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8" name="Google Shape;708;p35"/>
          <p:cNvCxnSpPr/>
          <p:nvPr/>
        </p:nvCxnSpPr>
        <p:spPr>
          <a:xfrm>
            <a:off x="3336592" y="1828431"/>
            <a:ext cx="9864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3829797" y="2130051"/>
            <a:ext cx="1486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3829797" y="2417934"/>
            <a:ext cx="10065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6315643" y="3317442"/>
            <a:ext cx="14814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5"/>
          <p:cNvCxnSpPr/>
          <p:nvPr/>
        </p:nvCxnSpPr>
        <p:spPr>
          <a:xfrm>
            <a:off x="7301880" y="3614603"/>
            <a:ext cx="990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5"/>
          <p:cNvCxnSpPr/>
          <p:nvPr/>
        </p:nvCxnSpPr>
        <p:spPr>
          <a:xfrm>
            <a:off x="7799202" y="3911316"/>
            <a:ext cx="493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5322684" y="2723568"/>
            <a:ext cx="1983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4836289" y="3021174"/>
            <a:ext cx="19725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35"/>
          <p:cNvSpPr txBox="1"/>
          <p:nvPr/>
        </p:nvSpPr>
        <p:spPr>
          <a:xfrm>
            <a:off x="851679" y="504825"/>
            <a:ext cx="73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Gantt Chart Page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Pexels</a:t>
            </a:r>
            <a:endParaRPr sz="2400"/>
          </a:p>
        </p:txBody>
      </p:sp>
      <p:sp>
        <p:nvSpPr>
          <p:cNvPr id="725" name="Google Shape;725;p36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 descr="https://o.remove.bg/downloads/a36dbc2f-67b9-4c17-81f9-9c7c072e9837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48" y="675921"/>
            <a:ext cx="5743340" cy="17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75747" y="2574156"/>
            <a:ext cx="2706376" cy="2153941"/>
            <a:chOff x="4771380" y="2559693"/>
            <a:chExt cx="2706376" cy="2153941"/>
          </a:xfrm>
        </p:grpSpPr>
        <p:pic>
          <p:nvPicPr>
            <p:cNvPr id="2052" name="Picture 4" descr="https://o.remove.bg/downloads/c4200676-d41a-41eb-b9be-5f1a9ed77562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380" y="2559693"/>
              <a:ext cx="2706376" cy="215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5094514" y="2873829"/>
              <a:ext cx="804397" cy="363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7246881" y="3124992"/>
            <a:ext cx="1403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Red Edges are in path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18479" y="720825"/>
            <a:ext cx="3899259" cy="3012402"/>
            <a:chOff x="4818479" y="720825"/>
            <a:chExt cx="3899259" cy="3012402"/>
          </a:xfrm>
        </p:grpSpPr>
        <p:grpSp>
          <p:nvGrpSpPr>
            <p:cNvPr id="19" name="Group 18"/>
            <p:cNvGrpSpPr/>
            <p:nvPr/>
          </p:nvGrpSpPr>
          <p:grpSpPr>
            <a:xfrm>
              <a:off x="4818479" y="720825"/>
              <a:ext cx="3899259" cy="3012402"/>
              <a:chOff x="4818479" y="720825"/>
              <a:chExt cx="3899259" cy="301240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269621" y="720825"/>
                <a:ext cx="3448117" cy="3012402"/>
                <a:chOff x="5269621" y="720825"/>
                <a:chExt cx="3448117" cy="3012402"/>
              </a:xfrm>
            </p:grpSpPr>
            <p:sp>
              <p:nvSpPr>
                <p:cNvPr id="34" name="Right Arrow 33"/>
                <p:cNvSpPr/>
                <p:nvPr/>
              </p:nvSpPr>
              <p:spPr>
                <a:xfrm rot="6909956">
                  <a:off x="5197128" y="2759684"/>
                  <a:ext cx="402199" cy="257214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7677"/>
                <a:stretch/>
              </p:blipFill>
              <p:spPr>
                <a:xfrm>
                  <a:off x="5383273" y="720825"/>
                  <a:ext cx="1196282" cy="573175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r="17667" b="5133"/>
                <a:stretch/>
              </p:blipFill>
              <p:spPr>
                <a:xfrm>
                  <a:off x="8208974" y="1558926"/>
                  <a:ext cx="508764" cy="242373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7579" b="-1239"/>
                <a:stretch/>
              </p:blipFill>
              <p:spPr>
                <a:xfrm>
                  <a:off x="7997617" y="3474573"/>
                  <a:ext cx="541366" cy="258654"/>
                </a:xfrm>
                <a:prstGeom prst="rect">
                  <a:avLst/>
                </a:prstGeom>
              </p:spPr>
            </p:pic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4818479" y="2910001"/>
                <a:ext cx="781664" cy="3419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/>
            <a:srcRect r="18343" b="2609"/>
            <a:stretch/>
          </p:blipFill>
          <p:spPr>
            <a:xfrm>
              <a:off x="5335146" y="1817312"/>
              <a:ext cx="453762" cy="233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They are free to use and easily available for download on the Internet.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 must install them on your computer if you are going to edit this presentation in PowerPoint®.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34" name="Google Shape;734;p37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2" name="Google Shape;742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44" name="Google Shape;744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6" name="Google Shape;746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47" name="Google Shape;747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50" name="Google Shape;750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53" name="Google Shape;753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48239" y="33404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400" dirty="0" smtClean="0"/>
              <a:t>Hamiltonian </a:t>
            </a:r>
            <a:r>
              <a:rPr lang="en" dirty="0" smtClean="0">
                <a:solidFill>
                  <a:srgbClr val="92D050"/>
                </a:solidFill>
              </a:rPr>
              <a:t>Definations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66535" y="1937829"/>
            <a:ext cx="631324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that contains a Hamiltonian path is called </a:t>
            </a:r>
            <a:r>
              <a:rPr lang="en-US" sz="1600" dirty="0">
                <a:solidFill>
                  <a:srgbClr val="EC7614"/>
                </a:solidFill>
              </a:rPr>
              <a:t>a traceable graph</a:t>
            </a:r>
            <a:r>
              <a:rPr lang="en-US" sz="1600" dirty="0"/>
              <a:t>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766535" y="2525477"/>
            <a:ext cx="660954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is </a:t>
            </a:r>
            <a:r>
              <a:rPr lang="en-US" sz="1600" dirty="0">
                <a:solidFill>
                  <a:srgbClr val="EC7614"/>
                </a:solidFill>
              </a:rPr>
              <a:t>Hamiltonian-connected</a:t>
            </a:r>
            <a:r>
              <a:rPr lang="en-US" sz="1600" dirty="0"/>
              <a:t> if for every pair of vertices there is a Hamiltonian path between the two vertices.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766535" y="1169827"/>
            <a:ext cx="531011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EC7614"/>
                </a:solidFill>
              </a:rPr>
              <a:t>Hamiltonian path or traceable path </a:t>
            </a:r>
            <a:r>
              <a:rPr lang="en-US" sz="1600" dirty="0"/>
              <a:t>is a path that visits each vertex exactly once.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36" name="Google Shape;435;p26"/>
          <p:cNvGrpSpPr/>
          <p:nvPr/>
        </p:nvGrpSpPr>
        <p:grpSpPr>
          <a:xfrm>
            <a:off x="1096175" y="135443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1140784" y="4503800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1117100" y="2595924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124;p16"/>
          <p:cNvSpPr txBox="1"/>
          <p:nvPr/>
        </p:nvSpPr>
        <p:spPr>
          <a:xfrm>
            <a:off x="1766535" y="4508697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graph that contains a Hamiltonian cycle is called a </a:t>
            </a:r>
            <a:r>
              <a:rPr lang="en-US" sz="1600" dirty="0">
                <a:solidFill>
                  <a:srgbClr val="EC7614"/>
                </a:solidFill>
              </a:rPr>
              <a:t>Hamiltonian graph</a:t>
            </a:r>
            <a:r>
              <a:rPr lang="en-US" sz="1600" dirty="0"/>
              <a:t>.</a:t>
            </a:r>
            <a:endParaRPr lang="en-US" sz="700" dirty="0">
              <a:solidFill>
                <a:srgbClr val="EC7614"/>
              </a:solidFill>
            </a:endParaRPr>
          </a:p>
        </p:txBody>
      </p:sp>
      <p:sp>
        <p:nvSpPr>
          <p:cNvPr id="68" name="Google Shape;124;p16"/>
          <p:cNvSpPr txBox="1"/>
          <p:nvPr/>
        </p:nvSpPr>
        <p:spPr>
          <a:xfrm>
            <a:off x="1766535" y="3330756"/>
            <a:ext cx="707217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EC7614"/>
                </a:solidFill>
              </a:rPr>
              <a:t>Hamiltonian cycle, Hamiltonian circuit, vertex tour or graph cycle</a:t>
            </a:r>
            <a:r>
              <a:rPr lang="en-US" sz="1600" dirty="0"/>
              <a:t> is a cycle that visits each vertex exactly once (except for the vertex that is both the start and end, which is visited twice).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69" name="Google Shape;423;p26"/>
          <p:cNvGrpSpPr/>
          <p:nvPr/>
        </p:nvGrpSpPr>
        <p:grpSpPr>
          <a:xfrm>
            <a:off x="1140784" y="1939258"/>
            <a:ext cx="373979" cy="389120"/>
            <a:chOff x="14329211" y="8061331"/>
            <a:chExt cx="1191720" cy="1196969"/>
          </a:xfrm>
        </p:grpSpPr>
        <p:sp>
          <p:nvSpPr>
            <p:cNvPr id="70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423;p26"/>
          <p:cNvGrpSpPr/>
          <p:nvPr/>
        </p:nvGrpSpPr>
        <p:grpSpPr>
          <a:xfrm>
            <a:off x="1168004" y="3399345"/>
            <a:ext cx="373979" cy="389120"/>
            <a:chOff x="14329211" y="8061331"/>
            <a:chExt cx="1191720" cy="1196969"/>
          </a:xfrm>
        </p:grpSpPr>
        <p:sp>
          <p:nvSpPr>
            <p:cNvPr id="76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Right Arrow 88"/>
          <p:cNvSpPr/>
          <p:nvPr/>
        </p:nvSpPr>
        <p:spPr>
          <a:xfrm>
            <a:off x="8317" y="1441870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8317" y="1996990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8317" y="2685286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-12838" y="345707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8317" y="458698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Difference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6" name="Picture 4" descr="https://o.remove.bg/downloads/42c82ea8-2480-4d76-99d2-61a47bf8dfe6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68" y="1435869"/>
            <a:ext cx="27241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o.remove.bg/downloads/dda14f77-2539-4dcb-8c99-d6e40af8512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0" y="1487949"/>
            <a:ext cx="34480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468214" y="0"/>
            <a:ext cx="655038" cy="5143500"/>
            <a:chOff x="8468214" y="0"/>
            <a:chExt cx="655038" cy="5143500"/>
          </a:xfrm>
        </p:grpSpPr>
        <p:pic>
          <p:nvPicPr>
            <p:cNvPr id="25" name="Google Shape;184;p21"/>
            <p:cNvPicPr preferRelativeResize="0"/>
            <p:nvPr/>
          </p:nvPicPr>
          <p:blipFill rotWithShape="1">
            <a:blip r:embed="rId5">
              <a:alphaModFix/>
            </a:blip>
            <a:srcRect t="81482"/>
            <a:stretch/>
          </p:blipFill>
          <p:spPr>
            <a:xfrm rot="-5400000" flipH="1">
              <a:off x="7026950" y="1441265"/>
              <a:ext cx="3537567" cy="655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84;p21"/>
            <p:cNvPicPr preferRelativeResize="0"/>
            <p:nvPr/>
          </p:nvPicPr>
          <p:blipFill rotWithShape="1">
            <a:blip r:embed="rId5">
              <a:alphaModFix/>
            </a:blip>
            <a:srcRect t="81482"/>
            <a:stretch/>
          </p:blipFill>
          <p:spPr>
            <a:xfrm rot="-5400000" flipH="1">
              <a:off x="7026949" y="3047198"/>
              <a:ext cx="3537567" cy="65503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750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9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-1441265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-1451945" y="3047198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s://o.remove.bg/downloads/f3e2f452-54ec-4a99-92e3-32738837ea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76" y="262907"/>
            <a:ext cx="67056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464414" y="3278464"/>
            <a:ext cx="70401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Hamiltonian problem is NP complete</a:t>
            </a:r>
          </a:p>
          <a:p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</a:rPr>
              <a:t>-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Well know Np complete problem where we can not find linear time complexity algorithm to fin Hamiltonian cycle or path in the graph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48239" y="33404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400" dirty="0" smtClean="0"/>
              <a:t>Some </a:t>
            </a:r>
            <a:r>
              <a:rPr lang="en" dirty="0" smtClean="0">
                <a:solidFill>
                  <a:srgbClr val="92D050"/>
                </a:solidFill>
              </a:rPr>
              <a:t>Algorithm </a:t>
            </a:r>
            <a:r>
              <a:rPr lang="en-US" sz="4000" dirty="0"/>
              <a:t>for HC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19149" y="2279203"/>
            <a:ext cx="631324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Heuristic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706308" y="2791082"/>
            <a:ext cx="660954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Ham heuristic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719149" y="1821494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Backtrack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6" name="Google Shape;435;p26"/>
          <p:cNvGrpSpPr/>
          <p:nvPr/>
        </p:nvGrpSpPr>
        <p:grpSpPr>
          <a:xfrm>
            <a:off x="1096175" y="135443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1135370" y="3272105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1135370" y="2327034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124;p16"/>
          <p:cNvSpPr txBox="1"/>
          <p:nvPr/>
        </p:nvSpPr>
        <p:spPr>
          <a:xfrm>
            <a:off x="1719149" y="3281089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Best Edge Algorithm</a:t>
            </a:r>
            <a:endParaRPr lang="en-US" sz="700" dirty="0">
              <a:solidFill>
                <a:srgbClr val="EC7614"/>
              </a:solidFill>
            </a:endParaRPr>
          </a:p>
        </p:txBody>
      </p:sp>
      <p:sp>
        <p:nvSpPr>
          <p:cNvPr id="68" name="Google Shape;124;p16"/>
          <p:cNvSpPr txBox="1"/>
          <p:nvPr/>
        </p:nvSpPr>
        <p:spPr>
          <a:xfrm>
            <a:off x="1719149" y="4269157"/>
            <a:ext cx="707217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Repetitive </a:t>
            </a:r>
            <a:r>
              <a:rPr lang="en-US" sz="1600" dirty="0"/>
              <a:t>Nearest Neighbor Algorithm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69" name="Google Shape;423;p26"/>
          <p:cNvGrpSpPr/>
          <p:nvPr/>
        </p:nvGrpSpPr>
        <p:grpSpPr>
          <a:xfrm>
            <a:off x="1140784" y="1868305"/>
            <a:ext cx="373979" cy="389120"/>
            <a:chOff x="14329211" y="8061331"/>
            <a:chExt cx="1191720" cy="1196969"/>
          </a:xfrm>
        </p:grpSpPr>
        <p:sp>
          <p:nvSpPr>
            <p:cNvPr id="70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423;p26"/>
          <p:cNvGrpSpPr/>
          <p:nvPr/>
        </p:nvGrpSpPr>
        <p:grpSpPr>
          <a:xfrm>
            <a:off x="1178113" y="3785022"/>
            <a:ext cx="373979" cy="389120"/>
            <a:chOff x="14329211" y="8061331"/>
            <a:chExt cx="1191720" cy="1196969"/>
          </a:xfrm>
        </p:grpSpPr>
        <p:sp>
          <p:nvSpPr>
            <p:cNvPr id="76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Right Arrow 88"/>
          <p:cNvSpPr/>
          <p:nvPr/>
        </p:nvSpPr>
        <p:spPr>
          <a:xfrm>
            <a:off x="0" y="1459002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-12838" y="1923714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0" y="246382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-12838" y="339078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19305" y="4301087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24;p16"/>
          <p:cNvSpPr txBox="1"/>
          <p:nvPr/>
        </p:nvSpPr>
        <p:spPr>
          <a:xfrm>
            <a:off x="1719149" y="3788465"/>
            <a:ext cx="707217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Nearest </a:t>
            </a:r>
            <a:r>
              <a:rPr lang="en-US" sz="1600" dirty="0"/>
              <a:t>Neighbor Algorithm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45" name="Google Shape;124;p16"/>
          <p:cNvSpPr txBox="1"/>
          <p:nvPr/>
        </p:nvSpPr>
        <p:spPr>
          <a:xfrm>
            <a:off x="1719149" y="1373834"/>
            <a:ext cx="679648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Brute Force Algorithm</a:t>
            </a:r>
            <a:endParaRPr lang="en-US" sz="700" dirty="0">
              <a:solidFill>
                <a:srgbClr val="EC7614"/>
              </a:solidFill>
            </a:endParaRPr>
          </a:p>
        </p:txBody>
      </p:sp>
      <p:grpSp>
        <p:nvGrpSpPr>
          <p:cNvPr id="47" name="Google Shape;423;p26"/>
          <p:cNvGrpSpPr/>
          <p:nvPr/>
        </p:nvGrpSpPr>
        <p:grpSpPr>
          <a:xfrm>
            <a:off x="1154183" y="2856237"/>
            <a:ext cx="373979" cy="389120"/>
            <a:chOff x="14329211" y="8061331"/>
            <a:chExt cx="1191720" cy="1196969"/>
          </a:xfrm>
        </p:grpSpPr>
        <p:sp>
          <p:nvSpPr>
            <p:cNvPr id="52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435;p26"/>
          <p:cNvGrpSpPr/>
          <p:nvPr/>
        </p:nvGrpSpPr>
        <p:grpSpPr>
          <a:xfrm>
            <a:off x="1142796" y="4213655"/>
            <a:ext cx="421346" cy="427850"/>
            <a:chOff x="16062331" y="8061331"/>
            <a:chExt cx="1196969" cy="1196969"/>
          </a:xfrm>
        </p:grpSpPr>
        <p:sp>
          <p:nvSpPr>
            <p:cNvPr id="58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>
            <a:off x="19305" y="2918986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0" y="3866561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36" y="1360356"/>
            <a:ext cx="3908258" cy="26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3775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Used in fault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sym typeface="Barlow Medium"/>
              </a:rPr>
              <a:t>random geometric network</a:t>
            </a:r>
            <a:endParaRPr sz="700" dirty="0">
              <a:solidFill>
                <a:srgbClr val="00B050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79" y="2795240"/>
            <a:ext cx="683919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It has real applications in such </a:t>
            </a:r>
            <a:r>
              <a:rPr lang="en-US" sz="1600" dirty="0">
                <a:solidFill>
                  <a:srgbClr val="FF0000"/>
                </a:solidFill>
              </a:rPr>
              <a:t>diverse fields </a:t>
            </a:r>
            <a:r>
              <a:rPr lang="en-US" sz="1600" dirty="0"/>
              <a:t>as </a:t>
            </a:r>
            <a:r>
              <a:rPr lang="en-US" sz="1600" b="1" dirty="0"/>
              <a:t>computer graphics, electronic circuit design, mapping genomes, and operations research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9978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a N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etworks , if a </a:t>
            </a:r>
            <a:r>
              <a:rPr lang="en" sz="1600" u="sng" dirty="0">
                <a:solidFill>
                  <a:schemeClr val="dk1"/>
                </a:solidFill>
                <a:latin typeface="Barlow Medium"/>
                <a:sym typeface="Barlow Medium"/>
              </a:rPr>
              <a:t>Hamiltonian Cycle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exist then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sym typeface="Barlow Medium"/>
              </a:rPr>
              <a:t>fault toelrance is better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1455</Words>
  <Application>Microsoft Office PowerPoint</Application>
  <PresentationFormat>On-screen Show (16:9)</PresentationFormat>
  <Paragraphs>271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Arial</vt:lpstr>
      <vt:lpstr>Georgia</vt:lpstr>
      <vt:lpstr>Barlow Light</vt:lpstr>
      <vt:lpstr>Cambria Math</vt:lpstr>
      <vt:lpstr>Barlow Medium</vt:lpstr>
      <vt:lpstr>Barlow</vt:lpstr>
      <vt:lpstr>Montserrat</vt:lpstr>
      <vt:lpstr>Business Geometric Template</vt:lpstr>
      <vt:lpstr>Hamiltonian -Cycle</vt:lpstr>
      <vt:lpstr>PowerPoint Presentation</vt:lpstr>
      <vt:lpstr>History</vt:lpstr>
      <vt:lpstr>PowerPoint Presentation</vt:lpstr>
      <vt:lpstr>Hamiltonian Definations</vt:lpstr>
      <vt:lpstr>Difference</vt:lpstr>
      <vt:lpstr>PowerPoint Presentation</vt:lpstr>
      <vt:lpstr>Some Algorithm for HC</vt:lpstr>
      <vt:lpstr>Applications</vt:lpstr>
      <vt:lpstr>PowerPoint Presentation</vt:lpstr>
      <vt:lpstr>Hamiltonian-Cycle</vt:lpstr>
      <vt:lpstr>Tree Decomposition</vt:lpstr>
      <vt:lpstr>Example</vt:lpstr>
      <vt:lpstr>Tree Width</vt:lpstr>
      <vt:lpstr>Example</vt:lpstr>
      <vt:lpstr>PowerPoint Presentation</vt:lpstr>
      <vt:lpstr>Nice Tree Decompositions</vt:lpstr>
      <vt:lpstr>PowerPoint Presentation</vt:lpstr>
      <vt:lpstr>Write Your Topic or Idea</vt:lpstr>
      <vt:lpstr>PowerPoint Presentation</vt:lpstr>
      <vt:lpstr>How to Use this Presentation</vt:lpstr>
      <vt:lpstr>PowerPoint Presentation</vt:lpstr>
      <vt:lpstr>Add an Agenda Page</vt:lpstr>
      <vt:lpstr>PowerPoint Presentation</vt:lpstr>
      <vt:lpstr>Add a Section Header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Write Your Topic or Idea</vt:lpstr>
      <vt:lpstr>Resource page</vt:lpstr>
      <vt:lpstr>Write Your Topic or Idea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Decompositions  Prepared By : 1705087</dc:title>
  <dc:creator>FAHMID</dc:creator>
  <cp:lastModifiedBy>Fahmid Rifat</cp:lastModifiedBy>
  <cp:revision>73</cp:revision>
  <dcterms:modified xsi:type="dcterms:W3CDTF">2023-01-01T11:53:09Z</dcterms:modified>
</cp:coreProperties>
</file>